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8" r:id="rId2"/>
    <p:sldId id="257" r:id="rId3"/>
    <p:sldId id="295" r:id="rId4"/>
    <p:sldId id="259" r:id="rId5"/>
    <p:sldId id="296" r:id="rId6"/>
    <p:sldId id="297" r:id="rId7"/>
    <p:sldId id="298" r:id="rId8"/>
    <p:sldId id="299" r:id="rId9"/>
    <p:sldId id="300" r:id="rId10"/>
    <p:sldId id="301" r:id="rId11"/>
    <p:sldId id="292" r:id="rId12"/>
    <p:sldId id="288" r:id="rId13"/>
    <p:sldId id="294" r:id="rId14"/>
    <p:sldId id="258" r:id="rId15"/>
    <p:sldId id="271" r:id="rId16"/>
    <p:sldId id="285" r:id="rId17"/>
    <p:sldId id="264" r:id="rId18"/>
    <p:sldId id="284" r:id="rId19"/>
    <p:sldId id="270" r:id="rId20"/>
    <p:sldId id="276" r:id="rId21"/>
    <p:sldId id="272" r:id="rId22"/>
    <p:sldId id="277" r:id="rId23"/>
    <p:sldId id="278" r:id="rId24"/>
    <p:sldId id="275" r:id="rId25"/>
    <p:sldId id="279" r:id="rId26"/>
    <p:sldId id="286" r:id="rId27"/>
    <p:sldId id="280" r:id="rId28"/>
    <p:sldId id="281" r:id="rId29"/>
    <p:sldId id="282" r:id="rId30"/>
    <p:sldId id="283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71"/>
    <a:srgbClr val="F45EA9"/>
    <a:srgbClr val="467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3959" autoAdjust="0"/>
  </p:normalViewPr>
  <p:slideViewPr>
    <p:cSldViewPr snapToGrid="0">
      <p:cViewPr varScale="1">
        <p:scale>
          <a:sx n="51" d="100"/>
          <a:sy n="51" d="100"/>
        </p:scale>
        <p:origin x="19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26B5D-ADDA-483F-9FA7-1BEE98375B1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91BD5-F06D-4AD0-B688-8E036AAD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1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91BD5-F06D-4AD0-B688-8E036AADE6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1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91BD5-F06D-4AD0-B688-8E036AADE6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3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C10D-95E1-42DC-A8CA-C2694B724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E1D13-4312-4D40-B886-F5C0562DC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5BF3D-9BB1-44E0-BCD5-D7F4BA3E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C4685-203A-4024-BC18-8190E870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F8B9B-9A16-47DC-98E5-D3514ADE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5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E0BB-9856-42AF-B9E4-133F3DD9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72854-2D60-4047-A57B-945BA8CA7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DB909-C0B6-4AC3-9AA4-E7EEBF60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A4DB0-4D02-4077-99F2-E44D3234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24CBE-A92D-4E18-898A-BE98A389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422DE-8A9D-480F-A111-28883363F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6FB8F-D93B-40FB-9339-40E8E0F74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972B7-8A17-4888-A4E6-C430F146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CB638-9F4B-4A64-A986-9630D849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D6DA-1D68-4BB5-AB9A-FEB6B628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0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CF7C-19D1-4AA1-A420-B1E95E59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DA9D-A247-49FB-A9E1-62D333484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D7AD2-5A07-46DE-B188-1EDB3A84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9023E-2F99-455C-9CD1-CF9A2C58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3196-9BE6-46A8-8A9E-7C8D0CB3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BD62-92C4-409B-A435-4F545607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4B7FF-0432-4AB8-B125-497C745BD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62656-DED5-48EC-BE96-5D1AAC9E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2AA07-1AC5-40AC-A0CF-D042BE54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F920D-B88D-4FD6-BFD0-BF998751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8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AB47-E57F-4E4B-94D4-079B7D54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1B671-A9A6-49B8-8E88-3403F4473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72A-B061-40E0-B7E5-4B3BC881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513B1-0D31-4DCE-8588-4C2C373E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91C8A-B321-4E60-ABBD-BEE03445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2252E-1E11-47DE-8F21-0094A5D0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1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FC7F-334E-471E-B1A1-1A9CFB3A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DA490-CE47-4A2B-85D3-69BACAFD0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51CC8-6B62-4596-8C96-820869280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E6FE8-36F3-44C5-B6B4-A2ED84A1E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3CF3F-47E1-4BC3-82F0-3D8E9269F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401BD-B049-4462-8EF6-833309F9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43F9B-A565-4EFB-A5C6-5A952748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1D0D2-1C76-4E73-9914-ACDD6861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1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4DD9-7F4C-482B-B987-3EECB57D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F805C-7ECD-4E57-9ED6-C4F36F89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62916-E61D-461D-BF94-855A297FD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548EA-E212-4691-A0AE-EB85603A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7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D1033-E788-4F7A-B46C-58178E27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1B050-D456-45AD-A677-30E16A0F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BA85F-BE24-4D1A-A31F-2982AC83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9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467DF-8C08-41C8-9CF7-13585CB4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83293-D7B3-4C9E-913D-5FFA62FC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594D-1919-43A2-A44A-D7D0CD093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DD474-DA21-426D-9184-150E840F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66F88-A506-40FE-8FD6-37416C1E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BA347-8B03-462B-A844-1972F487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9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A1CF-D42C-43A3-8EBB-4810E22E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BC601-CE4A-443D-9C55-5E0D90DE3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E6DC6-C2E9-43EF-8F73-9D4E74139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B8E9A-02A4-44D7-9EB3-E8E11968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EBF6D-F5E5-40B7-9A67-F1DFE586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D8117-B4AC-48F1-B946-E0B954DE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8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00AD49-3961-4314-B464-2E7D1830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59A11-781E-4FB2-8417-1F7AB09DB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846FF-7793-4583-9FE8-04886C666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A6877-A7A9-4522-8A46-2003928CF08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E4416-8094-495D-A064-F7C4BA8D2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EDB45-435F-46E6-947A-8F8F8CB63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3E5D4-8321-4F84-9EBB-0E9B80639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datascience.stackexchange.com/questions/15328/what-is-the-difference-between-inception-v2-and-inception-v3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use-transfer-learning-for-efficient-deep-learning-training-on-intel-xeon-processor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use-transfer-learning-for-efficient-deep-learning-training-on-intel-xeon-processor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41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5" Type="http://schemas.openxmlformats.org/officeDocument/2006/relationships/image" Target="../media/image43.svg"/><Relationship Id="rId10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hyperlink" Target="http://en.wikipedia.org/wiki/File:Modular_Kitchen.jpg" TargetMode="External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://homedesigner8.blogspot.com/2015/07/kitchen-designs-accessories.html" TargetMode="External"/><Relationship Id="rId3" Type="http://schemas.openxmlformats.org/officeDocument/2006/relationships/hyperlink" Target="https://openclipart.org/detail/122473/fwd__bubble_hand_drawn-by-rejon-177666" TargetMode="External"/><Relationship Id="rId7" Type="http://schemas.openxmlformats.org/officeDocument/2006/relationships/hyperlink" Target="http://commons.wikimedia.org/wiki/File:Beautiful_Home_with_roof_and_green_Lawns_in_Dallas.jpg" TargetMode="External"/><Relationship Id="rId12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hyperlink" Target="http://louch.org/dailyyak/2006/05/online-open-house-3rd-bedroom.html" TargetMode="External"/><Relationship Id="rId5" Type="http://schemas.openxmlformats.org/officeDocument/2006/relationships/hyperlink" Target="http://commons.wikimedia.org/wiki/File:Single-family_home.jpg" TargetMode="External"/><Relationship Id="rId10" Type="http://schemas.openxmlformats.org/officeDocument/2006/relationships/image" Target="../media/image6.jpg"/><Relationship Id="rId4" Type="http://schemas.openxmlformats.org/officeDocument/2006/relationships/image" Target="../media/image3.jpg"/><Relationship Id="rId9" Type="http://schemas.openxmlformats.org/officeDocument/2006/relationships/hyperlink" Target="http://freshlycompleted.blogspot.com/2014/08/10-beautiful-master-bedroom-ideas.html" TargetMode="Externa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41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0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hyperlink" Target="http://en.wikipedia.org/wiki/File:Modular_Kitchen.jp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hyperlink" Target="http://www.alleideen.com/esszimmer/06/feng-shui-einrichtung-kucheneinrichtung.html" TargetMode="External"/><Relationship Id="rId3" Type="http://schemas.openxmlformats.org/officeDocument/2006/relationships/hyperlink" Target="http://simple.wikipedia.org/wiki/File:Hotel-suite-bedroom.jpg" TargetMode="External"/><Relationship Id="rId7" Type="http://schemas.openxmlformats.org/officeDocument/2006/relationships/hyperlink" Target="http://www.thelovelyside.com/2012/02/blairs-room-gossip-girl-decor.html" TargetMode="External"/><Relationship Id="rId12" Type="http://schemas.openxmlformats.org/officeDocument/2006/relationships/image" Target="../media/image41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11" Type="http://schemas.openxmlformats.org/officeDocument/2006/relationships/hyperlink" Target="http://homedesigner8.blogspot.com/2015/07/kitchen-designs-accessories.html" TargetMode="External"/><Relationship Id="rId5" Type="http://schemas.openxmlformats.org/officeDocument/2006/relationships/hyperlink" Target="http://louch.org/dailyyak/2006/05/online-open-house-3rd-bedroom.html" TargetMode="External"/><Relationship Id="rId10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hyperlink" Target="http://en.wikipedia.org/wiki/File:Modular_Kitchen.jp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25.jpg"/><Relationship Id="rId3" Type="http://schemas.openxmlformats.org/officeDocument/2006/relationships/image" Target="../media/image10.jpg"/><Relationship Id="rId21" Type="http://schemas.openxmlformats.org/officeDocument/2006/relationships/image" Target="../media/image28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4.jpg"/><Relationship Id="rId2" Type="http://schemas.openxmlformats.org/officeDocument/2006/relationships/image" Target="../media/image9.jpg"/><Relationship Id="rId16" Type="http://schemas.openxmlformats.org/officeDocument/2006/relationships/image" Target="../media/image23.jp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5" Type="http://schemas.openxmlformats.org/officeDocument/2006/relationships/image" Target="../media/image22.jpg"/><Relationship Id="rId23" Type="http://schemas.openxmlformats.org/officeDocument/2006/relationships/image" Target="../media/image30.jpg"/><Relationship Id="rId10" Type="http://schemas.openxmlformats.org/officeDocument/2006/relationships/image" Target="../media/image17.jpg"/><Relationship Id="rId19" Type="http://schemas.openxmlformats.org/officeDocument/2006/relationships/image" Target="../media/image26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Relationship Id="rId22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yleebits.com/2010/03/29/going-coastal-pottery-barn-part-i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stanford.edu/wiki/index.php/Feature_extraction_using_convolution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4172C9-A67C-4239-9C6D-77BC830F1CC4}"/>
              </a:ext>
            </a:extLst>
          </p:cNvPr>
          <p:cNvSpPr txBox="1"/>
          <p:nvPr/>
        </p:nvSpPr>
        <p:spPr>
          <a:xfrm>
            <a:off x="3171825" y="1790700"/>
            <a:ext cx="6296025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6600" dirty="0"/>
          </a:p>
          <a:p>
            <a:pPr algn="ctr"/>
            <a:r>
              <a:rPr lang="en-US" sz="6600" dirty="0"/>
              <a:t>Building an  Image Classifier </a:t>
            </a:r>
          </a:p>
        </p:txBody>
      </p:sp>
    </p:spTree>
    <p:extLst>
      <p:ext uri="{BB962C8B-B14F-4D97-AF65-F5344CB8AC3E}">
        <p14:creationId xmlns:p14="http://schemas.microsoft.com/office/powerpoint/2010/main" val="274822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CA5E49-89C3-4D8C-A6EF-6534C70C48DB}"/>
              </a:ext>
            </a:extLst>
          </p:cNvPr>
          <p:cNvSpPr/>
          <p:nvPr/>
        </p:nvSpPr>
        <p:spPr>
          <a:xfrm>
            <a:off x="3133725" y="1318915"/>
            <a:ext cx="6096000" cy="64633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>
                <a:latin typeface="medium-content-serif-font"/>
              </a:rPr>
              <a:t>The </a:t>
            </a:r>
            <a:r>
              <a:rPr lang="en-US" dirty="0" err="1">
                <a:latin typeface="medium-content-serif-font"/>
              </a:rPr>
              <a:t>softmax</a:t>
            </a:r>
            <a:r>
              <a:rPr lang="en-US" dirty="0">
                <a:latin typeface="medium-content-serif-font"/>
              </a:rPr>
              <a:t> function calculates the probabilities of each target class over all possible target classes.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02E84-626B-475B-8D44-8448CD1D1119}"/>
              </a:ext>
            </a:extLst>
          </p:cNvPr>
          <p:cNvSpPr txBox="1"/>
          <p:nvPr/>
        </p:nvSpPr>
        <p:spPr>
          <a:xfrm>
            <a:off x="3733800" y="857250"/>
            <a:ext cx="44481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SoftMax</a:t>
            </a:r>
          </a:p>
        </p:txBody>
      </p:sp>
      <p:pic>
        <p:nvPicPr>
          <p:cNvPr id="5" name="Picture 4" descr="A device with a screen&#10;&#10;Description generated with high confidence">
            <a:extLst>
              <a:ext uri="{FF2B5EF4-FFF2-40B4-BE49-F238E27FC236}">
                <a16:creationId xmlns:a16="http://schemas.microsoft.com/office/drawing/2014/main" id="{76EB1A3C-4F33-4447-BB5D-F4F954A30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2605385"/>
            <a:ext cx="7600950" cy="293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49C6DF-9585-4B33-A757-8CA92D23B80B}"/>
              </a:ext>
            </a:extLst>
          </p:cNvPr>
          <p:cNvSpPr txBox="1"/>
          <p:nvPr/>
        </p:nvSpPr>
        <p:spPr>
          <a:xfrm>
            <a:off x="1771650" y="6179224"/>
            <a:ext cx="8801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Source : https://sefiks.com/2017/11/08/softmax-as-a-neural-networks-activation-function/</a:t>
            </a:r>
          </a:p>
        </p:txBody>
      </p:sp>
    </p:spTree>
    <p:extLst>
      <p:ext uri="{BB962C8B-B14F-4D97-AF65-F5344CB8AC3E}">
        <p14:creationId xmlns:p14="http://schemas.microsoft.com/office/powerpoint/2010/main" val="90585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4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FCACE2-24CA-4937-A85C-903E25E5B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59411"/>
            <a:ext cx="10905066" cy="4252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E1F74-E03A-47D3-8BC0-53BC3081F16D}"/>
              </a:ext>
            </a:extLst>
          </p:cNvPr>
          <p:cNvSpPr txBox="1"/>
          <p:nvPr/>
        </p:nvSpPr>
        <p:spPr>
          <a:xfrm>
            <a:off x="9884958" y="687070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datascience.stackexchange.com/questions/15328/what-is-the-difference-between-inception-v2-and-inception-v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40CD2-6090-47AF-A6AF-F6BA3E0030C6}"/>
              </a:ext>
            </a:extLst>
          </p:cNvPr>
          <p:cNvSpPr txBox="1"/>
          <p:nvPr/>
        </p:nvSpPr>
        <p:spPr>
          <a:xfrm>
            <a:off x="7724775" y="5752415"/>
            <a:ext cx="3676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https://cloud.google.com/tpu/docs/inception-v3-advanced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9FD26-835A-46D5-AA02-76FF76F42CC6}"/>
              </a:ext>
            </a:extLst>
          </p:cNvPr>
          <p:cNvSpPr txBox="1"/>
          <p:nvPr/>
        </p:nvSpPr>
        <p:spPr>
          <a:xfrm>
            <a:off x="1767581" y="840848"/>
            <a:ext cx="846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 high-level diagram of the  Inception V3 model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5541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319D7F-F5D8-4D4F-AC97-77934CB4B084}"/>
              </a:ext>
            </a:extLst>
          </p:cNvPr>
          <p:cNvSpPr txBox="1"/>
          <p:nvPr/>
        </p:nvSpPr>
        <p:spPr>
          <a:xfrm>
            <a:off x="3587262" y="515815"/>
            <a:ext cx="58693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Learning  and  Transfer Learning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240C26-68E1-4144-8804-7273C587F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1" y="1346200"/>
            <a:ext cx="6867772" cy="4578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38CA3-7A9B-442F-BC98-79CFDF44656F}"/>
              </a:ext>
            </a:extLst>
          </p:cNvPr>
          <p:cNvSpPr txBox="1"/>
          <p:nvPr/>
        </p:nvSpPr>
        <p:spPr>
          <a:xfrm>
            <a:off x="10572750" y="6176188"/>
            <a:ext cx="14382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Source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493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BAF05-C922-4059-8D02-3BCC65B2F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5" y="189840"/>
            <a:ext cx="5086506" cy="6288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86E54B-21B4-4B2D-B9EF-119B06D61F53}"/>
              </a:ext>
            </a:extLst>
          </p:cNvPr>
          <p:cNvSpPr txBox="1"/>
          <p:nvPr/>
        </p:nvSpPr>
        <p:spPr>
          <a:xfrm>
            <a:off x="9972675" y="5955923"/>
            <a:ext cx="16097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Slide adapted from: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4188F-F584-4D4A-8512-013C7792906B}"/>
              </a:ext>
            </a:extLst>
          </p:cNvPr>
          <p:cNvSpPr txBox="1"/>
          <p:nvPr/>
        </p:nvSpPr>
        <p:spPr>
          <a:xfrm>
            <a:off x="10258425" y="623292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95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6E580AB-2692-4702-91F5-9B58694ECBED}"/>
              </a:ext>
            </a:extLst>
          </p:cNvPr>
          <p:cNvGrpSpPr/>
          <p:nvPr/>
        </p:nvGrpSpPr>
        <p:grpSpPr>
          <a:xfrm>
            <a:off x="738323" y="417250"/>
            <a:ext cx="10884038" cy="6381831"/>
            <a:chOff x="738323" y="417250"/>
            <a:chExt cx="10884038" cy="63818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498FB9-EB55-40E6-B86C-B0805BC12B0D}"/>
                </a:ext>
              </a:extLst>
            </p:cNvPr>
            <p:cNvSpPr/>
            <p:nvPr/>
          </p:nvSpPr>
          <p:spPr>
            <a:xfrm>
              <a:off x="2954785" y="332302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Support </a:t>
              </a:r>
            </a:p>
            <a:p>
              <a:pPr algn="ctr"/>
              <a:r>
                <a:rPr lang="en-US" dirty="0"/>
                <a:t>Vector Machine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DCE467-B6D3-472C-9292-ED5E2D15DC5C}"/>
                </a:ext>
              </a:extLst>
            </p:cNvPr>
            <p:cNvSpPr/>
            <p:nvPr/>
          </p:nvSpPr>
          <p:spPr>
            <a:xfrm>
              <a:off x="738323" y="333578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Logistic </a:t>
              </a:r>
            </a:p>
            <a:p>
              <a:pPr algn="ctr"/>
              <a:r>
                <a:rPr lang="en-US" dirty="0"/>
                <a:t>Regression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4AA0D6-CB07-43FA-A70A-610E1E532888}"/>
                </a:ext>
              </a:extLst>
            </p:cNvPr>
            <p:cNvSpPr/>
            <p:nvPr/>
          </p:nvSpPr>
          <p:spPr>
            <a:xfrm>
              <a:off x="4314547" y="471625"/>
              <a:ext cx="3949082" cy="985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Feature Extraction  </a:t>
              </a:r>
            </a:p>
            <a:p>
              <a:pPr algn="ctr"/>
              <a:r>
                <a:rPr lang="en-US" dirty="0"/>
                <a:t>InceptionV3</a:t>
              </a:r>
            </a:p>
            <a:p>
              <a:pPr algn="ctr"/>
              <a:r>
                <a:rPr lang="en-US" dirty="0"/>
                <a:t>Image net Weights</a:t>
              </a:r>
            </a:p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5C1D2E-DB69-49C3-A570-B3ECBFFD23D3}"/>
                </a:ext>
              </a:extLst>
            </p:cNvPr>
            <p:cNvSpPr/>
            <p:nvPr/>
          </p:nvSpPr>
          <p:spPr>
            <a:xfrm>
              <a:off x="5140891" y="3335061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Random Forest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3BA12-F243-4AE6-B3FF-DA227B14CAAE}"/>
                </a:ext>
              </a:extLst>
            </p:cNvPr>
            <p:cNvSpPr/>
            <p:nvPr/>
          </p:nvSpPr>
          <p:spPr>
            <a:xfrm>
              <a:off x="7195612" y="3335784"/>
              <a:ext cx="1846556" cy="798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XGBoost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7FFD7A-D3C6-48DB-91C2-721FDE3D0D2C}"/>
                </a:ext>
              </a:extLst>
            </p:cNvPr>
            <p:cNvSpPr/>
            <p:nvPr/>
          </p:nvSpPr>
          <p:spPr>
            <a:xfrm>
              <a:off x="2894121" y="2031320"/>
              <a:ext cx="7199790" cy="7989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Bottleneck Layer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A945455-BD9C-46AD-AE9B-4C79869804B3}"/>
                </a:ext>
              </a:extLst>
            </p:cNvPr>
            <p:cNvSpPr/>
            <p:nvPr/>
          </p:nvSpPr>
          <p:spPr>
            <a:xfrm>
              <a:off x="2977413" y="4560315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Logistic </a:t>
              </a:r>
            </a:p>
          </p:txBody>
        </p:sp>
        <p:sp>
          <p:nvSpPr>
            <p:cNvPr id="35" name="Flowchart: Magnetic Disk 34">
              <a:extLst>
                <a:ext uri="{FF2B5EF4-FFF2-40B4-BE49-F238E27FC236}">
                  <a16:creationId xmlns:a16="http://schemas.microsoft.com/office/drawing/2014/main" id="{45530C3C-2EEA-4E1C-A8D2-AC5C657E730B}"/>
                </a:ext>
              </a:extLst>
            </p:cNvPr>
            <p:cNvSpPr/>
            <p:nvPr/>
          </p:nvSpPr>
          <p:spPr>
            <a:xfrm>
              <a:off x="1326777" y="417250"/>
              <a:ext cx="1961965" cy="1094173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</a:t>
              </a:r>
            </a:p>
            <a:p>
              <a:pPr algn="ctr"/>
              <a:r>
                <a:rPr lang="en-US" dirty="0"/>
                <a:t>Images</a:t>
              </a:r>
            </a:p>
          </p:txBody>
        </p: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2E83FAEB-F0B9-4AF3-8210-2DAB6DEC9FFF}"/>
                </a:ext>
              </a:extLst>
            </p:cNvPr>
            <p:cNvSpPr/>
            <p:nvPr/>
          </p:nvSpPr>
          <p:spPr>
            <a:xfrm>
              <a:off x="9289434" y="582597"/>
              <a:ext cx="1228295" cy="798990"/>
            </a:xfrm>
            <a:prstGeom prst="flowChartMagneticDisk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Test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Images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B61AB90-9154-4F79-B598-E3526A45E82A}"/>
                </a:ext>
              </a:extLst>
            </p:cNvPr>
            <p:cNvCxnSpPr/>
            <p:nvPr/>
          </p:nvCxnSpPr>
          <p:spPr>
            <a:xfrm>
              <a:off x="3288742" y="1091953"/>
              <a:ext cx="100065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2309EA6-1753-42D4-A9F7-DE8D1CBFF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3630" y="1091953"/>
              <a:ext cx="1025804" cy="739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D15011-3D18-446C-8AB2-6ADBA5DB7BBA}"/>
                </a:ext>
              </a:extLst>
            </p:cNvPr>
            <p:cNvCxnSpPr>
              <a:cxnSpLocks/>
            </p:cNvCxnSpPr>
            <p:nvPr/>
          </p:nvCxnSpPr>
          <p:spPr>
            <a:xfrm>
              <a:off x="5280560" y="1485158"/>
              <a:ext cx="0" cy="5655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15BA0F-E215-4374-A700-A8AAA0DD7224}"/>
                </a:ext>
              </a:extLst>
            </p:cNvPr>
            <p:cNvCxnSpPr>
              <a:cxnSpLocks/>
            </p:cNvCxnSpPr>
            <p:nvPr/>
          </p:nvCxnSpPr>
          <p:spPr>
            <a:xfrm>
              <a:off x="7577352" y="1484972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AFF15CD-A6AF-47CD-AFC0-F6A8CA8558E2}"/>
                </a:ext>
              </a:extLst>
            </p:cNvPr>
            <p:cNvGrpSpPr/>
            <p:nvPr/>
          </p:nvGrpSpPr>
          <p:grpSpPr>
            <a:xfrm>
              <a:off x="2363550" y="2857855"/>
              <a:ext cx="6257450" cy="508617"/>
              <a:chOff x="2006179" y="2849731"/>
              <a:chExt cx="6257450" cy="508617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B8C95E5-9EC5-45FB-BCD2-F8AF071FC3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179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E28340A-8CD6-4F5B-BC8E-05B90DA3B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3092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2871C5F-CCB2-4BE5-ADD9-E0A5DE460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032094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E8B3761-A1B9-40F9-8C39-23CAD0EB0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7179" y="3009530"/>
                <a:ext cx="0" cy="32625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4F9A4AB-900B-40A6-A4FB-D6119EAE3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179" y="3024135"/>
                <a:ext cx="6257450" cy="929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649D101-2ADF-4486-B8DC-FCB9F387AF94}"/>
                  </a:ext>
                </a:extLst>
              </p:cNvPr>
              <p:cNvCxnSpPr/>
              <p:nvPr/>
            </p:nvCxnSpPr>
            <p:spPr>
              <a:xfrm>
                <a:off x="5280560" y="2849731"/>
                <a:ext cx="0" cy="182363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85291DC-6B3A-4761-AD18-3ACDFA4353DB}"/>
                </a:ext>
              </a:extLst>
            </p:cNvPr>
            <p:cNvSpPr/>
            <p:nvPr/>
          </p:nvSpPr>
          <p:spPr>
            <a:xfrm>
              <a:off x="5253492" y="4562345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SVM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C058676-3336-4A52-A492-0E2690CE7E84}"/>
                </a:ext>
              </a:extLst>
            </p:cNvPr>
            <p:cNvSpPr/>
            <p:nvPr/>
          </p:nvSpPr>
          <p:spPr>
            <a:xfrm>
              <a:off x="7461085" y="4554024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</a:t>
              </a:r>
            </a:p>
            <a:p>
              <a:pPr algn="ctr"/>
              <a:r>
                <a:rPr lang="en-US" dirty="0"/>
                <a:t>Random Forest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8DAF59-72CA-4305-B36A-FB575B854719}"/>
                </a:ext>
              </a:extLst>
            </p:cNvPr>
            <p:cNvSpPr/>
            <p:nvPr/>
          </p:nvSpPr>
          <p:spPr>
            <a:xfrm>
              <a:off x="9680241" y="4554024"/>
              <a:ext cx="1942120" cy="7368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</a:t>
              </a:r>
            </a:p>
            <a:p>
              <a:pPr algn="ctr"/>
              <a:r>
                <a:rPr lang="en-US" dirty="0" err="1"/>
                <a:t>XGBoost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5FD0E66-F26F-4B5A-894D-E1888CE824F0}"/>
                </a:ext>
              </a:extLst>
            </p:cNvPr>
            <p:cNvCxnSpPr>
              <a:cxnSpLocks/>
            </p:cNvCxnSpPr>
            <p:nvPr/>
          </p:nvCxnSpPr>
          <p:spPr>
            <a:xfrm>
              <a:off x="1720538" y="4068585"/>
              <a:ext cx="1294471" cy="86959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8518345-4D1A-4822-853C-C9228E185D49}"/>
                </a:ext>
              </a:extLst>
            </p:cNvPr>
            <p:cNvCxnSpPr>
              <a:cxnSpLocks/>
            </p:cNvCxnSpPr>
            <p:nvPr/>
          </p:nvCxnSpPr>
          <p:spPr>
            <a:xfrm>
              <a:off x="3789086" y="4127021"/>
              <a:ext cx="1523343" cy="7375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170D8CA-28A4-4DA9-83D4-D8DCBBEAC5FD}"/>
                </a:ext>
              </a:extLst>
            </p:cNvPr>
            <p:cNvCxnSpPr>
              <a:cxnSpLocks/>
            </p:cNvCxnSpPr>
            <p:nvPr/>
          </p:nvCxnSpPr>
          <p:spPr>
            <a:xfrm>
              <a:off x="8271762" y="4044525"/>
              <a:ext cx="1467416" cy="8723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B0EA55C-4CA8-40B8-91EB-F45D54CBA97D}"/>
                </a:ext>
              </a:extLst>
            </p:cNvPr>
            <p:cNvCxnSpPr>
              <a:cxnSpLocks/>
            </p:cNvCxnSpPr>
            <p:nvPr/>
          </p:nvCxnSpPr>
          <p:spPr>
            <a:xfrm>
              <a:off x="6084739" y="4095731"/>
              <a:ext cx="1435283" cy="760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719BC4C-0B39-4595-9EEB-DE4CC9BF1159}"/>
                </a:ext>
              </a:extLst>
            </p:cNvPr>
            <p:cNvGrpSpPr/>
            <p:nvPr/>
          </p:nvGrpSpPr>
          <p:grpSpPr>
            <a:xfrm>
              <a:off x="4451282" y="2857855"/>
              <a:ext cx="6257450" cy="1753899"/>
              <a:chOff x="4451282" y="2857855"/>
              <a:chExt cx="6257450" cy="1753899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D7C3204-79A9-4804-826B-A0EA41CB6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1282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2B7B927-3F08-423F-A854-F8106171A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8195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98FE845-87DE-4F98-9F5E-36D0263A66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1103" y="4285500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CA9679A-AAC2-446C-B010-80997697A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2282" y="4262936"/>
                <a:ext cx="0" cy="32625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C5ADC7D-55A7-4267-99C7-73B5F01AB0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1282" y="4277541"/>
                <a:ext cx="6257450" cy="92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EF05F3B-52D5-4BA7-A034-B1E249909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4885" y="2857855"/>
                <a:ext cx="30894" cy="14135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47704F6-6DFD-4EA0-8C09-82617FEBF48F}"/>
                </a:ext>
              </a:extLst>
            </p:cNvPr>
            <p:cNvGrpSpPr/>
            <p:nvPr/>
          </p:nvGrpSpPr>
          <p:grpSpPr>
            <a:xfrm>
              <a:off x="3651366" y="5561822"/>
              <a:ext cx="7301551" cy="1237259"/>
              <a:chOff x="3651366" y="5561822"/>
              <a:chExt cx="7301551" cy="1237259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11470620-CA24-4E17-91FC-10F88B1A20DB}"/>
                  </a:ext>
                </a:extLst>
              </p:cNvPr>
              <p:cNvSpPr/>
              <p:nvPr/>
            </p:nvSpPr>
            <p:spPr>
              <a:xfrm>
                <a:off x="3651366" y="5561822"/>
                <a:ext cx="7301551" cy="12372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45027-EAD8-46B1-9AA6-B8F05779E6CB}"/>
                  </a:ext>
                </a:extLst>
              </p:cNvPr>
              <p:cNvSpPr txBox="1"/>
              <p:nvPr/>
            </p:nvSpPr>
            <p:spPr>
              <a:xfrm>
                <a:off x="4199705" y="5820602"/>
                <a:ext cx="662273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 Model Evaluation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36ADC56-1232-4951-B77E-42BDA2F3F506}"/>
                  </a:ext>
                </a:extLst>
              </p:cNvPr>
              <p:cNvSpPr txBox="1"/>
              <p:nvPr/>
            </p:nvSpPr>
            <p:spPr>
              <a:xfrm>
                <a:off x="4220463" y="6298750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Accuracy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38DD01E-F195-4479-A114-E16DA7382617}"/>
                  </a:ext>
                </a:extLst>
              </p:cNvPr>
              <p:cNvSpPr txBox="1"/>
              <p:nvPr/>
            </p:nvSpPr>
            <p:spPr>
              <a:xfrm>
                <a:off x="6909754" y="6311722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Recall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CE69680-5B0A-4435-9386-73F14D2DA7D2}"/>
                  </a:ext>
                </a:extLst>
              </p:cNvPr>
              <p:cNvSpPr txBox="1"/>
              <p:nvPr/>
            </p:nvSpPr>
            <p:spPr>
              <a:xfrm>
                <a:off x="8271762" y="6306021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92153A7-2710-476E-877B-53131CD932F9}"/>
                  </a:ext>
                </a:extLst>
              </p:cNvPr>
              <p:cNvSpPr txBox="1"/>
              <p:nvPr/>
            </p:nvSpPr>
            <p:spPr>
              <a:xfrm>
                <a:off x="9596599" y="6292019"/>
                <a:ext cx="12258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Confusion</a:t>
                </a:r>
              </a:p>
            </p:txBody>
          </p: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E87A05E-3D15-4995-B3B7-A87DA5FCD1A0}"/>
                </a:ext>
              </a:extLst>
            </p:cNvPr>
            <p:cNvCxnSpPr>
              <a:cxnSpLocks/>
            </p:cNvCxnSpPr>
            <p:nvPr/>
          </p:nvCxnSpPr>
          <p:spPr>
            <a:xfrm>
              <a:off x="4314547" y="5299191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AA6980F-7E5B-4E58-B1F2-07E7B18DF9D8}"/>
                </a:ext>
              </a:extLst>
            </p:cNvPr>
            <p:cNvCxnSpPr>
              <a:cxnSpLocks/>
            </p:cNvCxnSpPr>
            <p:nvPr/>
          </p:nvCxnSpPr>
          <p:spPr>
            <a:xfrm>
              <a:off x="6285029" y="5290870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42C7DC1-AD53-43BB-9927-4B39812BD0CE}"/>
                </a:ext>
              </a:extLst>
            </p:cNvPr>
            <p:cNvCxnSpPr>
              <a:cxnSpLocks/>
            </p:cNvCxnSpPr>
            <p:nvPr/>
          </p:nvCxnSpPr>
          <p:spPr>
            <a:xfrm>
              <a:off x="8536789" y="5216655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5EDDCB8-61D7-4D74-8AAB-709E0342A82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732" y="5255039"/>
              <a:ext cx="0" cy="539318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B922E7B-333B-44FB-BB3E-D52E87A3F15F}"/>
                </a:ext>
              </a:extLst>
            </p:cNvPr>
            <p:cNvSpPr txBox="1"/>
            <p:nvPr/>
          </p:nvSpPr>
          <p:spPr>
            <a:xfrm>
              <a:off x="5547746" y="6303127"/>
              <a:ext cx="12258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169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F77197-7E8F-4AFD-8E79-EEFE4FBBEF6C}"/>
              </a:ext>
            </a:extLst>
          </p:cNvPr>
          <p:cNvSpPr txBox="1"/>
          <p:nvPr/>
        </p:nvSpPr>
        <p:spPr>
          <a:xfrm>
            <a:off x="2448899" y="2459504"/>
            <a:ext cx="729420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How did the  models perform?</a:t>
            </a:r>
          </a:p>
        </p:txBody>
      </p:sp>
    </p:spTree>
    <p:extLst>
      <p:ext uri="{BB962C8B-B14F-4D97-AF65-F5344CB8AC3E}">
        <p14:creationId xmlns:p14="http://schemas.microsoft.com/office/powerpoint/2010/main" val="117698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36761" y="4126150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6761" y="543129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8008734" y="288632"/>
            <a:ext cx="3899007" cy="3237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8156817" y="3662617"/>
            <a:ext cx="3750924" cy="299681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382117" y="3797174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A657DC-9A7A-47F3-9EA3-C35CCAD6CBC8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Accuracy</a:t>
            </a:r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D6335CEE-19EB-4B9B-AA07-B51C68B012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05836" y="803749"/>
            <a:ext cx="914400" cy="914400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42374DF0-F464-4CC7-A897-E7F2DA2035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92961" y="2089154"/>
            <a:ext cx="914400" cy="914400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7E8F4DE9-50AA-4441-AAB4-FCBA505004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20236" y="543129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AAA17-FD74-481F-88A5-B471DCF145A0}"/>
              </a:ext>
            </a:extLst>
          </p:cNvPr>
          <p:cNvSpPr txBox="1"/>
          <p:nvPr/>
        </p:nvSpPr>
        <p:spPr>
          <a:xfrm>
            <a:off x="4697268" y="1282559"/>
            <a:ext cx="1993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</a:rPr>
              <a:t>3/6</a:t>
            </a:r>
          </a:p>
        </p:txBody>
      </p:sp>
    </p:spTree>
    <p:extLst>
      <p:ext uri="{BB962C8B-B14F-4D97-AF65-F5344CB8AC3E}">
        <p14:creationId xmlns:p14="http://schemas.microsoft.com/office/powerpoint/2010/main" val="1132371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057329-29F3-44C3-96B6-076A66D1B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51" b="3014"/>
          <a:stretch/>
        </p:blipFill>
        <p:spPr>
          <a:xfrm>
            <a:off x="1366406" y="449840"/>
            <a:ext cx="3920685" cy="303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BF13E-EE43-4599-86D4-7E402E84D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39" b="6284"/>
          <a:stretch/>
        </p:blipFill>
        <p:spPr>
          <a:xfrm>
            <a:off x="1322721" y="3747071"/>
            <a:ext cx="4008056" cy="303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8316B-9E87-4D57-BC97-93DB0C662D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1" b="7098"/>
          <a:stretch/>
        </p:blipFill>
        <p:spPr>
          <a:xfrm>
            <a:off x="6391143" y="517778"/>
            <a:ext cx="3803375" cy="3013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7F7515-823D-4BB1-9445-A8A18654D1D4}"/>
              </a:ext>
            </a:extLst>
          </p:cNvPr>
          <p:cNvSpPr txBox="1"/>
          <p:nvPr/>
        </p:nvSpPr>
        <p:spPr>
          <a:xfrm>
            <a:off x="2383087" y="157240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814AE-7B1C-4EFF-BFFD-C24817ABC1E5}"/>
              </a:ext>
            </a:extLst>
          </p:cNvPr>
          <p:cNvSpPr txBox="1"/>
          <p:nvPr/>
        </p:nvSpPr>
        <p:spPr>
          <a:xfrm>
            <a:off x="7337095" y="197166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27114-D6AD-491C-9612-6B4978F34DA2}"/>
              </a:ext>
            </a:extLst>
          </p:cNvPr>
          <p:cNvSpPr txBox="1"/>
          <p:nvPr/>
        </p:nvSpPr>
        <p:spPr>
          <a:xfrm>
            <a:off x="2383087" y="3482067"/>
            <a:ext cx="207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 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48B9F-2B5A-46ED-8AE9-7C962F956A4C}"/>
              </a:ext>
            </a:extLst>
          </p:cNvPr>
          <p:cNvSpPr txBox="1"/>
          <p:nvPr/>
        </p:nvSpPr>
        <p:spPr>
          <a:xfrm>
            <a:off x="7353300" y="3454264"/>
            <a:ext cx="209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XGBOOST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099848-431E-4A0D-8D45-9108BBEDA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136278"/>
              </p:ext>
            </p:extLst>
          </p:nvPr>
        </p:nvGraphicFramePr>
        <p:xfrm>
          <a:off x="10411968" y="1200150"/>
          <a:ext cx="1678432" cy="4778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907">
                  <a:extLst>
                    <a:ext uri="{9D8B030D-6E8A-4147-A177-3AD203B41FA5}">
                      <a16:colId xmlns:a16="http://schemas.microsoft.com/office/drawing/2014/main" val="2498841583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366433869"/>
                    </a:ext>
                  </a:extLst>
                </a:gridCol>
              </a:tblGrid>
              <a:tr h="6354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bathroom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284565"/>
                  </a:ext>
                </a:extLst>
              </a:tr>
              <a:tr h="63548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bedroom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12446"/>
                  </a:ext>
                </a:extLst>
              </a:tr>
              <a:tr h="556453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corridor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738613"/>
                  </a:ext>
                </a:extLst>
              </a:tr>
              <a:tr h="64091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Dining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273394"/>
                  </a:ext>
                </a:extLst>
              </a:tr>
              <a:tr h="55645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kitchen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055423"/>
                  </a:ext>
                </a:extLst>
              </a:tr>
              <a:tr h="640915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Living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84867"/>
                  </a:ext>
                </a:extLst>
              </a:tr>
              <a:tr h="556453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410480"/>
                  </a:ext>
                </a:extLst>
              </a:tr>
              <a:tr h="556453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staircase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7737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4C2336B-DE0A-4AFC-8F0A-B095CAD0B5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t="3389" r="11897" b="6698"/>
          <a:stretch/>
        </p:blipFill>
        <p:spPr>
          <a:xfrm>
            <a:off x="6391143" y="3933825"/>
            <a:ext cx="3514857" cy="29241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90530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9B82BB-BA29-410D-95BF-D1AEB9002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222996"/>
              </p:ext>
            </p:extLst>
          </p:nvPr>
        </p:nvGraphicFramePr>
        <p:xfrm>
          <a:off x="1898650" y="2687320"/>
          <a:ext cx="8128000" cy="2017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957047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66841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453755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050253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69069039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761263"/>
                  </a:ext>
                </a:extLst>
              </a:tr>
              <a:tr h="135191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0534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638F923-A795-4B1B-B831-C1D3946B5DA3}"/>
              </a:ext>
            </a:extLst>
          </p:cNvPr>
          <p:cNvSpPr txBox="1"/>
          <p:nvPr/>
        </p:nvSpPr>
        <p:spPr>
          <a:xfrm>
            <a:off x="3752850" y="1581149"/>
            <a:ext cx="4686300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40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54411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43502972-3A96-4813-8C11-C4E3DF39FDA0}"/>
              </a:ext>
            </a:extLst>
          </p:cNvPr>
          <p:cNvSpPr/>
          <p:nvPr/>
        </p:nvSpPr>
        <p:spPr>
          <a:xfrm>
            <a:off x="1605502" y="1972483"/>
            <a:ext cx="295275" cy="20999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FB297-D155-41BC-8D89-B20D0CF1524B}"/>
              </a:ext>
            </a:extLst>
          </p:cNvPr>
          <p:cNvSpPr txBox="1"/>
          <p:nvPr/>
        </p:nvSpPr>
        <p:spPr>
          <a:xfrm>
            <a:off x="1001206" y="1603151"/>
            <a:ext cx="15038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Fitting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B9E858-C70A-496B-914F-58710A03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95" y="2168165"/>
            <a:ext cx="7139028" cy="165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99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10C4FAA9-2DAF-4D3E-845E-E59E9C0D9ACB}"/>
              </a:ext>
            </a:extLst>
          </p:cNvPr>
          <p:cNvGrpSpPr/>
          <p:nvPr/>
        </p:nvGrpSpPr>
        <p:grpSpPr>
          <a:xfrm>
            <a:off x="772213" y="360881"/>
            <a:ext cx="11108861" cy="5724811"/>
            <a:chOff x="772213" y="360881"/>
            <a:chExt cx="11108861" cy="5724811"/>
          </a:xfrm>
        </p:grpSpPr>
        <p:pic>
          <p:nvPicPr>
            <p:cNvPr id="3" name="Picture 2" descr="A black and silver phone&#10;&#10;Description generated with high confidence">
              <a:extLst>
                <a:ext uri="{FF2B5EF4-FFF2-40B4-BE49-F238E27FC236}">
                  <a16:creationId xmlns:a16="http://schemas.microsoft.com/office/drawing/2014/main" id="{C0A00333-4B1F-464A-BDA7-A3C6B930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rot="948572">
              <a:off x="3726167" y="1401784"/>
              <a:ext cx="4890179" cy="4003142"/>
            </a:xfrm>
            <a:prstGeom prst="rect">
              <a:avLst/>
            </a:prstGeom>
          </p:spPr>
        </p:pic>
        <p:pic>
          <p:nvPicPr>
            <p:cNvPr id="12" name="Picture 11" descr="A large brick building with grass in front of a house&#10;&#10;Description generated with very high confidence">
              <a:extLst>
                <a:ext uri="{FF2B5EF4-FFF2-40B4-BE49-F238E27FC236}">
                  <a16:creationId xmlns:a16="http://schemas.microsoft.com/office/drawing/2014/main" id="{4AF4B4CC-CFE0-4459-A0FA-71C865E7C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72213" y="613829"/>
              <a:ext cx="2743200" cy="2071116"/>
            </a:xfrm>
            <a:prstGeom prst="rect">
              <a:avLst/>
            </a:prstGeom>
          </p:spPr>
        </p:pic>
        <p:pic>
          <p:nvPicPr>
            <p:cNvPr id="15" name="Picture 14" descr="A small church in the corner of a house&#10;&#10;Description generated with very high confidence">
              <a:extLst>
                <a:ext uri="{FF2B5EF4-FFF2-40B4-BE49-F238E27FC236}">
                  <a16:creationId xmlns:a16="http://schemas.microsoft.com/office/drawing/2014/main" id="{AC6BD607-0115-4461-AC6E-44496E1D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72213" y="3989243"/>
              <a:ext cx="2743200" cy="2057400"/>
            </a:xfrm>
            <a:prstGeom prst="rect">
              <a:avLst/>
            </a:prstGeom>
          </p:spPr>
        </p:pic>
        <p:pic>
          <p:nvPicPr>
            <p:cNvPr id="29" name="Picture 28" descr="A large white bed in a room&#10;&#10;Description generated with very high confidence">
              <a:extLst>
                <a:ext uri="{FF2B5EF4-FFF2-40B4-BE49-F238E27FC236}">
                  <a16:creationId xmlns:a16="http://schemas.microsoft.com/office/drawing/2014/main" id="{9019D462-084A-4C09-B936-AD9238E67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7691946" y="3725594"/>
              <a:ext cx="2131728" cy="1423994"/>
            </a:xfrm>
            <a:prstGeom prst="rect">
              <a:avLst/>
            </a:prstGeom>
          </p:spPr>
        </p:pic>
        <p:pic>
          <p:nvPicPr>
            <p:cNvPr id="30" name="Picture 29" descr="A bedroom with a bed in a room&#10;&#10;Description generated with very high confidence">
              <a:extLst>
                <a:ext uri="{FF2B5EF4-FFF2-40B4-BE49-F238E27FC236}">
                  <a16:creationId xmlns:a16="http://schemas.microsoft.com/office/drawing/2014/main" id="{DC2962C5-4CA3-49CB-A900-9F408FE1D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685691" y="360881"/>
              <a:ext cx="2057400" cy="1543050"/>
            </a:xfrm>
            <a:prstGeom prst="rect">
              <a:avLst/>
            </a:prstGeom>
          </p:spPr>
        </p:pic>
        <p:pic>
          <p:nvPicPr>
            <p:cNvPr id="31" name="Picture 30" descr="A kitchen with stainless steel appliances and wooden cabinets&#10;&#10;Description generated with very high confidence">
              <a:extLst>
                <a:ext uri="{FF2B5EF4-FFF2-40B4-BE49-F238E27FC236}">
                  <a16:creationId xmlns:a16="http://schemas.microsoft.com/office/drawing/2014/main" id="{65F851A0-D2FE-4998-AE13-E8632D97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9823674" y="865807"/>
              <a:ext cx="2057400" cy="15671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E47FDB7-6BD4-4AC4-B4F9-A69BA9782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23674" y="4714092"/>
              <a:ext cx="2057400" cy="1371600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5FE2FFE-0413-4125-9F97-E02F38E8D3A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343" y="1903931"/>
              <a:ext cx="1828944" cy="10355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1E1A762-74E3-4EC8-9EE3-D06629B73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7435" y="3429000"/>
              <a:ext cx="1864852" cy="1826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276CE69A-4972-47F5-AC55-78F60B8A74F9}"/>
                </a:ext>
              </a:extLst>
            </p:cNvPr>
            <p:cNvSpPr/>
            <p:nvPr/>
          </p:nvSpPr>
          <p:spPr>
            <a:xfrm>
              <a:off x="6951216" y="2939489"/>
              <a:ext cx="630314" cy="31480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94E58D-EC9D-4EA5-A45E-51BEA81653B4}"/>
                </a:ext>
              </a:extLst>
            </p:cNvPr>
            <p:cNvSpPr txBox="1"/>
            <p:nvPr/>
          </p:nvSpPr>
          <p:spPr>
            <a:xfrm>
              <a:off x="10610400" y="3163478"/>
              <a:ext cx="1150184" cy="368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Kitchen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679CD2-878F-41A4-8BE6-E1A27D9D5ED3}"/>
                </a:ext>
              </a:extLst>
            </p:cNvPr>
            <p:cNvSpPr txBox="1"/>
            <p:nvPr/>
          </p:nvSpPr>
          <p:spPr>
            <a:xfrm>
              <a:off x="8168640" y="2500616"/>
              <a:ext cx="1150184" cy="3686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Bedroom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4C54F35-2277-406D-9087-4A8BBEDE1913}"/>
                </a:ext>
              </a:extLst>
            </p:cNvPr>
            <p:cNvCxnSpPr/>
            <p:nvPr/>
          </p:nvCxnSpPr>
          <p:spPr>
            <a:xfrm flipV="1">
              <a:off x="8714391" y="2024109"/>
              <a:ext cx="0" cy="397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A5A2DD-EEB5-4274-9E37-FE590A272169}"/>
                </a:ext>
              </a:extLst>
            </p:cNvPr>
            <p:cNvCxnSpPr/>
            <p:nvPr/>
          </p:nvCxnSpPr>
          <p:spPr>
            <a:xfrm>
              <a:off x="8743732" y="3009530"/>
              <a:ext cx="14078" cy="522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F5809CF-27C1-40AC-9BE4-6A0EE2CC7B32}"/>
                </a:ext>
              </a:extLst>
            </p:cNvPr>
            <p:cNvCxnSpPr/>
            <p:nvPr/>
          </p:nvCxnSpPr>
          <p:spPr>
            <a:xfrm flipV="1">
              <a:off x="11185492" y="2611929"/>
              <a:ext cx="0" cy="3976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FED6AE7-DD5C-47CB-BC36-3CC9E808D690}"/>
                </a:ext>
              </a:extLst>
            </p:cNvPr>
            <p:cNvCxnSpPr/>
            <p:nvPr/>
          </p:nvCxnSpPr>
          <p:spPr>
            <a:xfrm>
              <a:off x="11185492" y="3820416"/>
              <a:ext cx="14078" cy="5226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892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65953" y="4209528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6761" y="543129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8035084" y="371694"/>
            <a:ext cx="3899007" cy="3237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E7071E-EF8A-45DB-A030-68B851DE5F02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Precision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49549E-7668-4792-8632-E1C7C8EA3051}"/>
              </a:ext>
            </a:extLst>
          </p:cNvPr>
          <p:cNvSpPr txBox="1"/>
          <p:nvPr/>
        </p:nvSpPr>
        <p:spPr>
          <a:xfrm>
            <a:off x="6489725" y="808555"/>
            <a:ext cx="1619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/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2/4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8035084" y="3694884"/>
            <a:ext cx="3899006" cy="29645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382117" y="3797174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456A77-ED84-43A8-96A1-5C49D274CF81}"/>
              </a:ext>
            </a:extLst>
          </p:cNvPr>
          <p:cNvSpPr txBox="1"/>
          <p:nvPr/>
        </p:nvSpPr>
        <p:spPr>
          <a:xfrm>
            <a:off x="6687782" y="4909804"/>
            <a:ext cx="1469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1/2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0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Up 3">
            <a:extLst>
              <a:ext uri="{FF2B5EF4-FFF2-40B4-BE49-F238E27FC236}">
                <a16:creationId xmlns:a16="http://schemas.microsoft.com/office/drawing/2014/main" id="{D83F598F-9902-4B82-89A2-8ABE8E96EDA5}"/>
              </a:ext>
            </a:extLst>
          </p:cNvPr>
          <p:cNvSpPr/>
          <p:nvPr/>
        </p:nvSpPr>
        <p:spPr>
          <a:xfrm>
            <a:off x="563403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BDD1A3B8-770D-43ED-A965-7062F8B1E25C}"/>
              </a:ext>
            </a:extLst>
          </p:cNvPr>
          <p:cNvSpPr/>
          <p:nvPr/>
        </p:nvSpPr>
        <p:spPr>
          <a:xfrm>
            <a:off x="4710112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5D534-EFCF-4E1F-81A6-391666D8D526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Precision</a:t>
            </a:r>
          </a:p>
        </p:txBody>
      </p:sp>
      <p:pic>
        <p:nvPicPr>
          <p:cNvPr id="7" name="Picture 6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61135093-03F8-421C-A911-FA3C7EF29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7" y="1498160"/>
            <a:ext cx="6961186" cy="386168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3699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8642A2-AC73-46A6-93FF-38E7F320F0DD}"/>
              </a:ext>
            </a:extLst>
          </p:cNvPr>
          <p:cNvSpPr/>
          <p:nvPr/>
        </p:nvSpPr>
        <p:spPr>
          <a:xfrm>
            <a:off x="4525811" y="3094948"/>
            <a:ext cx="2198839" cy="876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28E50A74-F13D-4ADA-AA8E-98B984E1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27699" y="457135"/>
            <a:ext cx="1536725" cy="1055011"/>
          </a:xfrm>
          <a:prstGeom prst="rect">
            <a:avLst/>
          </a:prstGeom>
        </p:spPr>
      </p:pic>
      <p:pic>
        <p:nvPicPr>
          <p:cNvPr id="17" name="Picture 16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229384EE-608C-408F-8AB4-E2FAB1763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4359" y="1621572"/>
            <a:ext cx="1536724" cy="1152544"/>
          </a:xfrm>
          <a:prstGeom prst="rect">
            <a:avLst/>
          </a:prstGeom>
        </p:spPr>
      </p:pic>
      <p:pic>
        <p:nvPicPr>
          <p:cNvPr id="20" name="Picture 19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E1A41279-BE9E-41B6-B29A-71588E43F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166" y="2916326"/>
            <a:ext cx="1581587" cy="1055011"/>
          </a:xfrm>
          <a:prstGeom prst="rect">
            <a:avLst/>
          </a:prstGeom>
        </p:spPr>
      </p:pic>
      <p:pic>
        <p:nvPicPr>
          <p:cNvPr id="23" name="Picture 22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635141DC-8C14-4D50-8D03-36FEB318F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73104" y="4181435"/>
            <a:ext cx="1582518" cy="1055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D99EE0-97E1-4E05-A2C3-7D3B03786327}"/>
              </a:ext>
            </a:extLst>
          </p:cNvPr>
          <p:cNvSpPr txBox="1"/>
          <p:nvPr/>
        </p:nvSpPr>
        <p:spPr>
          <a:xfrm>
            <a:off x="4911085" y="3359666"/>
            <a:ext cx="15659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Model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4C1506-A97C-4497-9A16-0960D7B44F96}"/>
              </a:ext>
            </a:extLst>
          </p:cNvPr>
          <p:cNvSpPr/>
          <p:nvPr/>
        </p:nvSpPr>
        <p:spPr>
          <a:xfrm>
            <a:off x="3421709" y="2657231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708DE2F-CE57-4344-B0DB-2BBB7A46A2E8}"/>
              </a:ext>
            </a:extLst>
          </p:cNvPr>
          <p:cNvSpPr/>
          <p:nvPr/>
        </p:nvSpPr>
        <p:spPr>
          <a:xfrm>
            <a:off x="6945562" y="2682204"/>
            <a:ext cx="953476" cy="170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edroom with a large bed in a hotel room&#10;&#10;Description generated with very high confidence">
            <a:extLst>
              <a:ext uri="{FF2B5EF4-FFF2-40B4-BE49-F238E27FC236}">
                <a16:creationId xmlns:a16="http://schemas.microsoft.com/office/drawing/2014/main" id="{E70E06D2-E0A0-4582-9D31-03AB2F9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5040" y="808555"/>
            <a:ext cx="1536725" cy="1055011"/>
          </a:xfrm>
          <a:prstGeom prst="rect">
            <a:avLst/>
          </a:prstGeom>
        </p:spPr>
      </p:pic>
      <p:pic>
        <p:nvPicPr>
          <p:cNvPr id="34" name="Picture 3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1C85CDA9-7390-4959-8D3F-915D30ABF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75041" y="1942404"/>
            <a:ext cx="1536724" cy="1152544"/>
          </a:xfrm>
          <a:prstGeom prst="rect">
            <a:avLst/>
          </a:prstGeom>
        </p:spPr>
      </p:pic>
      <p:pic>
        <p:nvPicPr>
          <p:cNvPr id="36" name="Picture 35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4C977C4C-2B4E-4986-8CBD-401EFA40A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12384" y="4243399"/>
            <a:ext cx="1581587" cy="1055011"/>
          </a:xfrm>
          <a:prstGeom prst="rect">
            <a:avLst/>
          </a:prstGeom>
        </p:spPr>
      </p:pic>
      <p:pic>
        <p:nvPicPr>
          <p:cNvPr id="37" name="Picture 36" descr="A kitchen with wooden cabinets and a stove&#10;&#10;Description generated with very high confidence">
            <a:extLst>
              <a:ext uri="{FF2B5EF4-FFF2-40B4-BE49-F238E27FC236}">
                <a16:creationId xmlns:a16="http://schemas.microsoft.com/office/drawing/2014/main" id="{9920B9DF-00F6-461A-BBF5-B44D3C13F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12384" y="5459534"/>
            <a:ext cx="1582518" cy="10550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751D4-E7B7-4F12-BE22-B60DCC790749}"/>
              </a:ext>
            </a:extLst>
          </p:cNvPr>
          <p:cNvSpPr/>
          <p:nvPr/>
        </p:nvSpPr>
        <p:spPr>
          <a:xfrm>
            <a:off x="305008" y="223503"/>
            <a:ext cx="3050614" cy="37423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C51B0-9D0A-4C68-90F2-1E81D732A2E4}"/>
              </a:ext>
            </a:extLst>
          </p:cNvPr>
          <p:cNvSpPr txBox="1"/>
          <p:nvPr/>
        </p:nvSpPr>
        <p:spPr>
          <a:xfrm>
            <a:off x="9395266" y="371694"/>
            <a:ext cx="14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Bedroom</a:t>
            </a:r>
          </a:p>
        </p:txBody>
      </p:sp>
      <p:pic>
        <p:nvPicPr>
          <p:cNvPr id="44" name="Picture 43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39DC15CB-AE99-4170-BB59-A8839774D5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13917" y="5356254"/>
            <a:ext cx="1710836" cy="1303176"/>
          </a:xfrm>
          <a:prstGeom prst="rect">
            <a:avLst/>
          </a:prstGeom>
        </p:spPr>
      </p:pic>
      <p:pic>
        <p:nvPicPr>
          <p:cNvPr id="46" name="Picture 45" descr="A kitchen with stainless steel appliances and wooden cabinets&#10;&#10;Description generated with very high confidence">
            <a:extLst>
              <a:ext uri="{FF2B5EF4-FFF2-40B4-BE49-F238E27FC236}">
                <a16:creationId xmlns:a16="http://schemas.microsoft.com/office/drawing/2014/main" id="{BD0264EA-3B34-47F0-A234-A0F7EC8A4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70294" y="808555"/>
            <a:ext cx="1434321" cy="10925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E7071E-EF8A-45DB-A030-68B851DE5F02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RECALL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49549E-7668-4792-8632-E1C7C8EA3051}"/>
              </a:ext>
            </a:extLst>
          </p:cNvPr>
          <p:cNvSpPr txBox="1"/>
          <p:nvPr/>
        </p:nvSpPr>
        <p:spPr>
          <a:xfrm>
            <a:off x="3297221" y="782251"/>
            <a:ext cx="1619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400" dirty="0"/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2/3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EDBDC-1359-41E6-A597-570E4A077A26}"/>
              </a:ext>
            </a:extLst>
          </p:cNvPr>
          <p:cNvSpPr/>
          <p:nvPr/>
        </p:nvSpPr>
        <p:spPr>
          <a:xfrm>
            <a:off x="243706" y="4068473"/>
            <a:ext cx="3583242" cy="27969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F9E246-7468-453B-A257-1A45C4579691}"/>
              </a:ext>
            </a:extLst>
          </p:cNvPr>
          <p:cNvSpPr txBox="1"/>
          <p:nvPr/>
        </p:nvSpPr>
        <p:spPr>
          <a:xfrm>
            <a:off x="9295027" y="3608839"/>
            <a:ext cx="11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456A77-ED84-43A8-96A1-5C49D274CF81}"/>
              </a:ext>
            </a:extLst>
          </p:cNvPr>
          <p:cNvSpPr txBox="1"/>
          <p:nvPr/>
        </p:nvSpPr>
        <p:spPr>
          <a:xfrm>
            <a:off x="3734450" y="5016693"/>
            <a:ext cx="1469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1/3</a:t>
            </a:r>
          </a:p>
        </p:txBody>
      </p:sp>
      <p:pic>
        <p:nvPicPr>
          <p:cNvPr id="3" name="Picture 2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0CAD3411-C9B6-4B26-8B9A-913C333B4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88357" y="5413543"/>
            <a:ext cx="1406682" cy="1055012"/>
          </a:xfrm>
          <a:prstGeom prst="rect">
            <a:avLst/>
          </a:prstGeom>
        </p:spPr>
      </p:pic>
      <p:pic>
        <p:nvPicPr>
          <p:cNvPr id="30" name="Picture 29" descr="A large kitchen with stainless steel appliances&#10;&#10;Description generated with high confidence">
            <a:extLst>
              <a:ext uri="{FF2B5EF4-FFF2-40B4-BE49-F238E27FC236}">
                <a16:creationId xmlns:a16="http://schemas.microsoft.com/office/drawing/2014/main" id="{433D9776-D0D8-4782-A5CA-26E57627E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47882" y="1987151"/>
            <a:ext cx="1456733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14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Up 3">
            <a:extLst>
              <a:ext uri="{FF2B5EF4-FFF2-40B4-BE49-F238E27FC236}">
                <a16:creationId xmlns:a16="http://schemas.microsoft.com/office/drawing/2014/main" id="{0F914E9C-088D-463A-8F8B-8DC64A9A57A5}"/>
              </a:ext>
            </a:extLst>
          </p:cNvPr>
          <p:cNvSpPr/>
          <p:nvPr/>
        </p:nvSpPr>
        <p:spPr>
          <a:xfrm>
            <a:off x="563403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FEBD6450-7478-4C49-A83D-C9B02BBDEA9A}"/>
              </a:ext>
            </a:extLst>
          </p:cNvPr>
          <p:cNvSpPr/>
          <p:nvPr/>
        </p:nvSpPr>
        <p:spPr>
          <a:xfrm>
            <a:off x="519588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F962-201D-4626-9DAC-A12896CCF96D}"/>
              </a:ext>
            </a:extLst>
          </p:cNvPr>
          <p:cNvSpPr txBox="1"/>
          <p:nvPr/>
        </p:nvSpPr>
        <p:spPr>
          <a:xfrm>
            <a:off x="4041800" y="288632"/>
            <a:ext cx="32575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RECALL</a:t>
            </a:r>
          </a:p>
        </p:txBody>
      </p:sp>
      <p:pic>
        <p:nvPicPr>
          <p:cNvPr id="7" name="Picture 6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7F8426EB-7174-4C23-B993-1C35F2CD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07" y="1498160"/>
            <a:ext cx="6961186" cy="38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37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ED86C0-5F0A-4E62-97F9-7E044879CB2D}"/>
              </a:ext>
            </a:extLst>
          </p:cNvPr>
          <p:cNvSpPr txBox="1"/>
          <p:nvPr/>
        </p:nvSpPr>
        <p:spPr>
          <a:xfrm>
            <a:off x="3661506" y="517090"/>
            <a:ext cx="530664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F1- Score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FA210D-7AF9-443C-8DDB-9398090B4306}"/>
              </a:ext>
            </a:extLst>
          </p:cNvPr>
          <p:cNvCxnSpPr/>
          <p:nvPr/>
        </p:nvCxnSpPr>
        <p:spPr>
          <a:xfrm flipV="1">
            <a:off x="3079261" y="3235569"/>
            <a:ext cx="7010400" cy="724877"/>
          </a:xfrm>
          <a:prstGeom prst="line">
            <a:avLst/>
          </a:prstGeom>
          <a:ln w="82550">
            <a:solidFill>
              <a:srgbClr val="467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Down 5">
            <a:extLst>
              <a:ext uri="{FF2B5EF4-FFF2-40B4-BE49-F238E27FC236}">
                <a16:creationId xmlns:a16="http://schemas.microsoft.com/office/drawing/2014/main" id="{EF46975F-9BB6-499C-A6DC-195CB8BB1EBC}"/>
              </a:ext>
            </a:extLst>
          </p:cNvPr>
          <p:cNvSpPr/>
          <p:nvPr/>
        </p:nvSpPr>
        <p:spPr>
          <a:xfrm>
            <a:off x="2829169" y="2797908"/>
            <a:ext cx="656493" cy="1023815"/>
          </a:xfrm>
          <a:prstGeom prst="down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D1CAC84-072C-4C71-89A6-3CBF0B3ED9EA}"/>
              </a:ext>
            </a:extLst>
          </p:cNvPr>
          <p:cNvSpPr/>
          <p:nvPr/>
        </p:nvSpPr>
        <p:spPr>
          <a:xfrm rot="10800000">
            <a:off x="9683260" y="3374292"/>
            <a:ext cx="656493" cy="102381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F7FB5-4D46-4965-A234-C5E79D2E5564}"/>
              </a:ext>
            </a:extLst>
          </p:cNvPr>
          <p:cNvSpPr txBox="1"/>
          <p:nvPr/>
        </p:nvSpPr>
        <p:spPr>
          <a:xfrm>
            <a:off x="2071076" y="2409988"/>
            <a:ext cx="201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D696F-AA4A-4BD1-BA63-80803454D4D2}"/>
              </a:ext>
            </a:extLst>
          </p:cNvPr>
          <p:cNvSpPr txBox="1"/>
          <p:nvPr/>
        </p:nvSpPr>
        <p:spPr>
          <a:xfrm>
            <a:off x="9003321" y="4536829"/>
            <a:ext cx="201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Recall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9804ADD-2E2A-4ED0-ACAC-630A27C33CF5}"/>
              </a:ext>
            </a:extLst>
          </p:cNvPr>
          <p:cNvSpPr/>
          <p:nvPr/>
        </p:nvSpPr>
        <p:spPr>
          <a:xfrm>
            <a:off x="4255720" y="3755834"/>
            <a:ext cx="2516555" cy="20918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05900-63AE-4A61-BF09-E343D8322F30}"/>
              </a:ext>
            </a:extLst>
          </p:cNvPr>
          <p:cNvSpPr txBox="1"/>
          <p:nvPr/>
        </p:nvSpPr>
        <p:spPr>
          <a:xfrm>
            <a:off x="3079262" y="1263484"/>
            <a:ext cx="747443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Harmonic mean of precision and recall.   F1 score will  be closer to the score that is lower  rather than in the center as the regular mean would be.  </a:t>
            </a:r>
          </a:p>
        </p:txBody>
      </p:sp>
    </p:spTree>
    <p:extLst>
      <p:ext uri="{BB962C8B-B14F-4D97-AF65-F5344CB8AC3E}">
        <p14:creationId xmlns:p14="http://schemas.microsoft.com/office/powerpoint/2010/main" val="3538442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Up 3">
            <a:extLst>
              <a:ext uri="{FF2B5EF4-FFF2-40B4-BE49-F238E27FC236}">
                <a16:creationId xmlns:a16="http://schemas.microsoft.com/office/drawing/2014/main" id="{6EA81252-A1FF-417A-A69C-64F015D1402A}"/>
              </a:ext>
            </a:extLst>
          </p:cNvPr>
          <p:cNvSpPr/>
          <p:nvPr/>
        </p:nvSpPr>
        <p:spPr>
          <a:xfrm>
            <a:off x="6510337" y="5359840"/>
            <a:ext cx="295275" cy="888560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riting implement, stationary, pencil&#10;&#10;Description generated with very high confidence">
            <a:extLst>
              <a:ext uri="{FF2B5EF4-FFF2-40B4-BE49-F238E27FC236}">
                <a16:creationId xmlns:a16="http://schemas.microsoft.com/office/drawing/2014/main" id="{22049F39-9CAB-44FF-B049-D4FBF92D6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82" y="1498160"/>
            <a:ext cx="6961186" cy="3861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41A88-F601-4613-ADF3-13BBC094131C}"/>
              </a:ext>
            </a:extLst>
          </p:cNvPr>
          <p:cNvSpPr txBox="1"/>
          <p:nvPr/>
        </p:nvSpPr>
        <p:spPr>
          <a:xfrm>
            <a:off x="3661506" y="517090"/>
            <a:ext cx="530664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F1- Score</a:t>
            </a:r>
          </a:p>
        </p:txBody>
      </p:sp>
    </p:spTree>
    <p:extLst>
      <p:ext uri="{BB962C8B-B14F-4D97-AF65-F5344CB8AC3E}">
        <p14:creationId xmlns:p14="http://schemas.microsoft.com/office/powerpoint/2010/main" val="159714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8E88B9-F083-46AF-BA81-55E32207DD54}"/>
              </a:ext>
            </a:extLst>
          </p:cNvPr>
          <p:cNvSpPr txBox="1"/>
          <p:nvPr/>
        </p:nvSpPr>
        <p:spPr>
          <a:xfrm>
            <a:off x="3200400" y="2705725"/>
            <a:ext cx="57912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Some Incorrectly labelled Images</a:t>
            </a:r>
          </a:p>
        </p:txBody>
      </p:sp>
    </p:spTree>
    <p:extLst>
      <p:ext uri="{BB962C8B-B14F-4D97-AF65-F5344CB8AC3E}">
        <p14:creationId xmlns:p14="http://schemas.microsoft.com/office/powerpoint/2010/main" val="3927602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athroom with a sink and a mirror&#10;&#10;Description generated with high confidence">
            <a:extLst>
              <a:ext uri="{FF2B5EF4-FFF2-40B4-BE49-F238E27FC236}">
                <a16:creationId xmlns:a16="http://schemas.microsoft.com/office/drawing/2014/main" id="{B617ADAB-DDCA-4F93-B8C7-AB0B9A256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82" y="830311"/>
            <a:ext cx="3235900" cy="324737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2B9CF8-93E6-4E8B-B150-4BC2E04BD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46728"/>
              </p:ext>
            </p:extLst>
          </p:nvPr>
        </p:nvGraphicFramePr>
        <p:xfrm>
          <a:off x="1527132" y="460378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94762021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371950812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4198113406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607877941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00068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pantry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bathroom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pantry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kitchen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07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19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athroom, indoor&#10;&#10;Description generated with high confidence">
            <a:extLst>
              <a:ext uri="{FF2B5EF4-FFF2-40B4-BE49-F238E27FC236}">
                <a16:creationId xmlns:a16="http://schemas.microsoft.com/office/drawing/2014/main" id="{9354C7FA-D3EB-4BC2-8D75-BA9FF4C2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48" y="437375"/>
            <a:ext cx="3691003" cy="373041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91949"/>
              </p:ext>
            </p:extLst>
          </p:nvPr>
        </p:nvGraphicFramePr>
        <p:xfrm>
          <a:off x="1160389" y="4443565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Bedroom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45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744291"/>
              </p:ext>
            </p:extLst>
          </p:nvPr>
        </p:nvGraphicFramePr>
        <p:xfrm>
          <a:off x="1931914" y="433879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Dining Room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Room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  <p:pic>
        <p:nvPicPr>
          <p:cNvPr id="4" name="Picture 3" descr="A bedroom with a bed in a room&#10;&#10;Description generated with very high confidence">
            <a:extLst>
              <a:ext uri="{FF2B5EF4-FFF2-40B4-BE49-F238E27FC236}">
                <a16:creationId xmlns:a16="http://schemas.microsoft.com/office/drawing/2014/main" id="{DC6DDE32-B897-463E-B754-C249B295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631923"/>
            <a:ext cx="3150750" cy="31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B3B6-AD10-4670-8CE9-36265AC4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2778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 A  Look at some of the images that we will </a:t>
            </a:r>
            <a:br>
              <a:rPr lang="en-US" dirty="0"/>
            </a:br>
            <a:r>
              <a:rPr lang="en-US" dirty="0"/>
              <a:t>be classifying</a:t>
            </a:r>
          </a:p>
        </p:txBody>
      </p:sp>
    </p:spTree>
    <p:extLst>
      <p:ext uri="{BB962C8B-B14F-4D97-AF65-F5344CB8AC3E}">
        <p14:creationId xmlns:p14="http://schemas.microsoft.com/office/powerpoint/2010/main" val="2270868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AA67BF-46AF-47AB-B4EE-50B7ADDA4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18059"/>
              </p:ext>
            </p:extLst>
          </p:nvPr>
        </p:nvGraphicFramePr>
        <p:xfrm>
          <a:off x="1931914" y="4338790"/>
          <a:ext cx="8635320" cy="2051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4203">
                  <a:extLst>
                    <a:ext uri="{9D8B030D-6E8A-4147-A177-3AD203B41FA5}">
                      <a16:colId xmlns:a16="http://schemas.microsoft.com/office/drawing/2014/main" val="2847867630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980719867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2867480669"/>
                    </a:ext>
                  </a:extLst>
                </a:gridCol>
                <a:gridCol w="2147039">
                  <a:extLst>
                    <a:ext uri="{9D8B030D-6E8A-4147-A177-3AD203B41FA5}">
                      <a16:colId xmlns:a16="http://schemas.microsoft.com/office/drawing/2014/main" val="1593862515"/>
                    </a:ext>
                  </a:extLst>
                </a:gridCol>
              </a:tblGrid>
              <a:tr h="4907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Vector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XGBOOST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530034"/>
                  </a:ext>
                </a:extLst>
              </a:tr>
              <a:tr h="156109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StairsCase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Corridor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Stairscase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Diningroom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768088"/>
                  </a:ext>
                </a:extLst>
              </a:tr>
            </a:tbl>
          </a:graphicData>
        </a:graphic>
      </p:graphicFrame>
      <p:pic>
        <p:nvPicPr>
          <p:cNvPr id="5" name="Picture 4" descr="A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DC07E584-CAD2-41C6-97FE-1E3FDAA33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467326"/>
            <a:ext cx="3267329" cy="33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69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5A6071-34FB-47D3-9584-8A1495CFAD02}"/>
              </a:ext>
            </a:extLst>
          </p:cNvPr>
          <p:cNvSpPr txBox="1"/>
          <p:nvPr/>
        </p:nvSpPr>
        <p:spPr>
          <a:xfrm>
            <a:off x="1781176" y="333138"/>
            <a:ext cx="7962899" cy="6524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/>
              <a:t>What Next:</a:t>
            </a:r>
          </a:p>
          <a:p>
            <a:endParaRPr lang="en-US" sz="4000" dirty="0"/>
          </a:p>
          <a:p>
            <a:pPr marL="342900" indent="-342900">
              <a:buAutoNum type="arabicPeriod"/>
            </a:pPr>
            <a:r>
              <a:rPr lang="en-US" sz="4000" dirty="0"/>
              <a:t>Extract features from a deeper layer of the neural network</a:t>
            </a:r>
          </a:p>
          <a:p>
            <a:pPr marL="342900" indent="-342900">
              <a:buAutoNum type="arabicPeriod"/>
            </a:pPr>
            <a:r>
              <a:rPr lang="en-US" sz="4000" dirty="0"/>
              <a:t>Evaluate other neural networks for feature extraction</a:t>
            </a:r>
          </a:p>
          <a:p>
            <a:pPr marL="342900" indent="-342900">
              <a:buAutoNum type="arabicPeriod"/>
            </a:pPr>
            <a:r>
              <a:rPr lang="en-US" sz="4000" dirty="0"/>
              <a:t>More insight into the classification process : LIME</a:t>
            </a:r>
          </a:p>
          <a:p>
            <a:pPr marL="342900" indent="-342900">
              <a:buAutoNum type="arabicPeriod"/>
            </a:pPr>
            <a:r>
              <a:rPr lang="en-US" sz="4000" dirty="0"/>
              <a:t>Increase number of images.</a:t>
            </a:r>
          </a:p>
          <a:p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9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7C0ACCCA-ADBF-4592-A1DC-9A58BD4ADD1D}"/>
              </a:ext>
            </a:extLst>
          </p:cNvPr>
          <p:cNvGrpSpPr/>
          <p:nvPr/>
        </p:nvGrpSpPr>
        <p:grpSpPr>
          <a:xfrm>
            <a:off x="404810" y="367505"/>
            <a:ext cx="11543518" cy="6414806"/>
            <a:chOff x="404810" y="367505"/>
            <a:chExt cx="11543518" cy="6414806"/>
          </a:xfrm>
        </p:grpSpPr>
        <p:pic>
          <p:nvPicPr>
            <p:cNvPr id="3" name="Picture 2" descr="A bathroom with a white tub sitting next to a sink&#10;&#10;Description generated with very high confidence">
              <a:extLst>
                <a:ext uri="{FF2B5EF4-FFF2-40B4-BE49-F238E27FC236}">
                  <a16:creationId xmlns:a16="http://schemas.microsoft.com/office/drawing/2014/main" id="{0AF0793A-4114-4C9B-B959-08DD5D4C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877" y="400050"/>
              <a:ext cx="1371600" cy="1028700"/>
            </a:xfrm>
            <a:prstGeom prst="rect">
              <a:avLst/>
            </a:prstGeom>
          </p:spPr>
        </p:pic>
        <p:pic>
          <p:nvPicPr>
            <p:cNvPr id="5" name="Picture 4" descr="A bathroom with a sink and a mirror&#10;&#10;Description generated with very high confidence">
              <a:extLst>
                <a:ext uri="{FF2B5EF4-FFF2-40B4-BE49-F238E27FC236}">
                  <a16:creationId xmlns:a16="http://schemas.microsoft.com/office/drawing/2014/main" id="{42ECB2E2-3134-4D06-A45A-2F2C4095E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885" y="437357"/>
              <a:ext cx="1123951" cy="1498601"/>
            </a:xfrm>
            <a:prstGeom prst="rect">
              <a:avLst/>
            </a:prstGeom>
          </p:spPr>
        </p:pic>
        <p:pic>
          <p:nvPicPr>
            <p:cNvPr id="7" name="Picture 6" descr="A bathroom with a sink and a mirror&#10;&#10;Description generated with very high confidence">
              <a:extLst>
                <a:ext uri="{FF2B5EF4-FFF2-40B4-BE49-F238E27FC236}">
                  <a16:creationId xmlns:a16="http://schemas.microsoft.com/office/drawing/2014/main" id="{00E385B4-9C67-40DA-80F3-D81FEBF9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447675"/>
              <a:ext cx="1638300" cy="1228725"/>
            </a:xfrm>
            <a:prstGeom prst="rect">
              <a:avLst/>
            </a:prstGeom>
          </p:spPr>
        </p:pic>
        <p:pic>
          <p:nvPicPr>
            <p:cNvPr id="9" name="Picture 8" descr="A bathroom with a white tub sitting next to a sink&#10;&#10;Description generated with very high confidence">
              <a:extLst>
                <a:ext uri="{FF2B5EF4-FFF2-40B4-BE49-F238E27FC236}">
                  <a16:creationId xmlns:a16="http://schemas.microsoft.com/office/drawing/2014/main" id="{E06107EB-03F5-4A7A-899D-F12C72EF6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825" y="447675"/>
              <a:ext cx="1866900" cy="1400175"/>
            </a:xfrm>
            <a:prstGeom prst="rect">
              <a:avLst/>
            </a:prstGeom>
          </p:spPr>
        </p:pic>
        <p:pic>
          <p:nvPicPr>
            <p:cNvPr id="11" name="Picture 10" descr="A living room filled with furniture and a wood floor&#10;&#10;Description generated with very high confidence">
              <a:extLst>
                <a:ext uri="{FF2B5EF4-FFF2-40B4-BE49-F238E27FC236}">
                  <a16:creationId xmlns:a16="http://schemas.microsoft.com/office/drawing/2014/main" id="{89945CBF-D123-48F9-A149-40EB7ECD9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99" y="1993105"/>
              <a:ext cx="1466850" cy="14668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A51259-C594-42B0-9E5A-77E4F2F6A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194" y="2209800"/>
              <a:ext cx="1219200" cy="1219200"/>
            </a:xfrm>
            <a:prstGeom prst="rect">
              <a:avLst/>
            </a:prstGeom>
          </p:spPr>
        </p:pic>
        <p:pic>
          <p:nvPicPr>
            <p:cNvPr id="15" name="Picture 14" descr="A large bed sitting in a room&#10;&#10;Description generated with very high confidence">
              <a:extLst>
                <a:ext uri="{FF2B5EF4-FFF2-40B4-BE49-F238E27FC236}">
                  <a16:creationId xmlns:a16="http://schemas.microsoft.com/office/drawing/2014/main" id="{4B7CE64A-32FA-4B72-9FC9-1DEC623C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924" y="1992311"/>
              <a:ext cx="1400175" cy="1400175"/>
            </a:xfrm>
            <a:prstGeom prst="rect">
              <a:avLst/>
            </a:prstGeom>
          </p:spPr>
        </p:pic>
        <p:pic>
          <p:nvPicPr>
            <p:cNvPr id="17" name="Picture 16" descr="A room filled with furniture and a bed&#10;&#10;Description generated with high confidence">
              <a:extLst>
                <a:ext uri="{FF2B5EF4-FFF2-40B4-BE49-F238E27FC236}">
                  <a16:creationId xmlns:a16="http://schemas.microsoft.com/office/drawing/2014/main" id="{E7BD1356-1AE0-42C1-9003-2BB689099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777" y="2138359"/>
              <a:ext cx="1471616" cy="1471616"/>
            </a:xfrm>
            <a:prstGeom prst="rect">
              <a:avLst/>
            </a:prstGeom>
          </p:spPr>
        </p:pic>
        <p:pic>
          <p:nvPicPr>
            <p:cNvPr id="19" name="Picture 18" descr="A small room&#10;&#10;Description generated with very high confidence">
              <a:extLst>
                <a:ext uri="{FF2B5EF4-FFF2-40B4-BE49-F238E27FC236}">
                  <a16:creationId xmlns:a16="http://schemas.microsoft.com/office/drawing/2014/main" id="{30F7FADD-A020-4B0D-8220-8B01BA5C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007" y="3552825"/>
              <a:ext cx="1333500" cy="1333500"/>
            </a:xfrm>
            <a:prstGeom prst="rect">
              <a:avLst/>
            </a:prstGeom>
          </p:spPr>
        </p:pic>
        <p:pic>
          <p:nvPicPr>
            <p:cNvPr id="21" name="Picture 20" descr="A double door in a room&#10;&#10;Description generated with very high confidence">
              <a:extLst>
                <a:ext uri="{FF2B5EF4-FFF2-40B4-BE49-F238E27FC236}">
                  <a16:creationId xmlns:a16="http://schemas.microsoft.com/office/drawing/2014/main" id="{B071D85A-740D-48AF-9BDB-856BDF7EF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49" y="3486150"/>
              <a:ext cx="1400175" cy="1400175"/>
            </a:xfrm>
            <a:prstGeom prst="rect">
              <a:avLst/>
            </a:prstGeom>
          </p:spPr>
        </p:pic>
        <p:pic>
          <p:nvPicPr>
            <p:cNvPr id="23" name="Picture 22" descr="A room with a wooden floor&#10;&#10;Description generated with very high confidence">
              <a:extLst>
                <a:ext uri="{FF2B5EF4-FFF2-40B4-BE49-F238E27FC236}">
                  <a16:creationId xmlns:a16="http://schemas.microsoft.com/office/drawing/2014/main" id="{B7614601-D285-472A-97FD-7DE1A850C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5472" y="3833018"/>
              <a:ext cx="1571625" cy="1571625"/>
            </a:xfrm>
            <a:prstGeom prst="rect">
              <a:avLst/>
            </a:prstGeom>
          </p:spPr>
        </p:pic>
        <p:pic>
          <p:nvPicPr>
            <p:cNvPr id="25" name="Picture 24" descr="A dining room table&#10;&#10;Description generated with very high confidence">
              <a:extLst>
                <a:ext uri="{FF2B5EF4-FFF2-40B4-BE49-F238E27FC236}">
                  <a16:creationId xmlns:a16="http://schemas.microsoft.com/office/drawing/2014/main" id="{56F1FC95-F67A-498E-B677-4F9CC04E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617" y="367505"/>
              <a:ext cx="1530349" cy="1147762"/>
            </a:xfrm>
            <a:prstGeom prst="rect">
              <a:avLst/>
            </a:prstGeom>
          </p:spPr>
        </p:pic>
        <p:pic>
          <p:nvPicPr>
            <p:cNvPr id="29" name="Picture 28" descr="A dining room table&#10;&#10;Description generated with very high confidence">
              <a:extLst>
                <a:ext uri="{FF2B5EF4-FFF2-40B4-BE49-F238E27FC236}">
                  <a16:creationId xmlns:a16="http://schemas.microsoft.com/office/drawing/2014/main" id="{CEEAD306-3154-48FC-82D4-59ECC7395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498" y="1993105"/>
              <a:ext cx="1652589" cy="1652589"/>
            </a:xfrm>
            <a:prstGeom prst="rect">
              <a:avLst/>
            </a:prstGeom>
          </p:spPr>
        </p:pic>
        <p:pic>
          <p:nvPicPr>
            <p:cNvPr id="31" name="Picture 30" descr="A kitchen with wooden cabinets&#10;&#10;Description generated with very high confidence">
              <a:extLst>
                <a:ext uri="{FF2B5EF4-FFF2-40B4-BE49-F238E27FC236}">
                  <a16:creationId xmlns:a16="http://schemas.microsoft.com/office/drawing/2014/main" id="{8B492432-6041-4A47-A52C-DC90FAB9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685" y="4301840"/>
              <a:ext cx="1652589" cy="1652589"/>
            </a:xfrm>
            <a:prstGeom prst="rect">
              <a:avLst/>
            </a:prstGeom>
          </p:spPr>
        </p:pic>
        <p:pic>
          <p:nvPicPr>
            <p:cNvPr id="33" name="Picture 32" descr="A kitchen with a stove and a microwave&#10;&#10;Description generated with very high confidence">
              <a:extLst>
                <a:ext uri="{FF2B5EF4-FFF2-40B4-BE49-F238E27FC236}">
                  <a16:creationId xmlns:a16="http://schemas.microsoft.com/office/drawing/2014/main" id="{A76CBF59-EEA2-4BD3-A1D3-9D255F5A4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0" y="3806252"/>
              <a:ext cx="1209675" cy="1209675"/>
            </a:xfrm>
            <a:prstGeom prst="rect">
              <a:avLst/>
            </a:prstGeom>
          </p:spPr>
        </p:pic>
        <p:pic>
          <p:nvPicPr>
            <p:cNvPr id="35" name="Picture 34" descr="A kitchen with wooden cabinets&#10;&#10;Description generated with very high confidence">
              <a:extLst>
                <a:ext uri="{FF2B5EF4-FFF2-40B4-BE49-F238E27FC236}">
                  <a16:creationId xmlns:a16="http://schemas.microsoft.com/office/drawing/2014/main" id="{D962F417-7EDA-4190-8BE6-CE361660C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875" y="419089"/>
              <a:ext cx="1785945" cy="1785945"/>
            </a:xfrm>
            <a:prstGeom prst="rect">
              <a:avLst/>
            </a:prstGeom>
          </p:spPr>
        </p:pic>
        <p:pic>
          <p:nvPicPr>
            <p:cNvPr id="37" name="Picture 36" descr="A stove top oven sitting inside of a car&#10;&#10;Description generated with high confidence">
              <a:extLst>
                <a:ext uri="{FF2B5EF4-FFF2-40B4-BE49-F238E27FC236}">
                  <a16:creationId xmlns:a16="http://schemas.microsoft.com/office/drawing/2014/main" id="{1B3EDB63-7498-4982-8D52-44F639F6D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2566" y="2314575"/>
              <a:ext cx="1655762" cy="1655762"/>
            </a:xfrm>
            <a:prstGeom prst="rect">
              <a:avLst/>
            </a:prstGeom>
          </p:spPr>
        </p:pic>
        <p:pic>
          <p:nvPicPr>
            <p:cNvPr id="39" name="Picture 38" descr="A living room filled with furniture and a fireplace&#10;&#10;Description generated with very high confidence">
              <a:extLst>
                <a:ext uri="{FF2B5EF4-FFF2-40B4-BE49-F238E27FC236}">
                  <a16:creationId xmlns:a16="http://schemas.microsoft.com/office/drawing/2014/main" id="{9FF3BBC5-D779-4FE7-9872-EAE6EB4B6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10" y="4962524"/>
              <a:ext cx="1704976" cy="1704976"/>
            </a:xfrm>
            <a:prstGeom prst="rect">
              <a:avLst/>
            </a:prstGeom>
          </p:spPr>
        </p:pic>
        <p:pic>
          <p:nvPicPr>
            <p:cNvPr id="41" name="Picture 40" descr="A living room filled with furniture and a fire place&#10;&#10;Description generated with very high confidence">
              <a:extLst>
                <a:ext uri="{FF2B5EF4-FFF2-40B4-BE49-F238E27FC236}">
                  <a16:creationId xmlns:a16="http://schemas.microsoft.com/office/drawing/2014/main" id="{2AD4538D-C5EE-4729-95D0-8A352C6C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885" y="5126549"/>
              <a:ext cx="1655762" cy="1655762"/>
            </a:xfrm>
            <a:prstGeom prst="rect">
              <a:avLst/>
            </a:prstGeom>
          </p:spPr>
        </p:pic>
        <p:pic>
          <p:nvPicPr>
            <p:cNvPr id="43" name="Picture 42" descr="A shelf filled with food&#10;&#10;Description generated with high confidence">
              <a:extLst>
                <a:ext uri="{FF2B5EF4-FFF2-40B4-BE49-F238E27FC236}">
                  <a16:creationId xmlns:a16="http://schemas.microsoft.com/office/drawing/2014/main" id="{89243423-F2DB-4276-88E2-FE652B05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375" y="5512364"/>
              <a:ext cx="952460" cy="1269947"/>
            </a:xfrm>
            <a:prstGeom prst="rect">
              <a:avLst/>
            </a:prstGeom>
          </p:spPr>
        </p:pic>
        <p:pic>
          <p:nvPicPr>
            <p:cNvPr id="45" name="Picture 44" descr="A picture containing refrigerator, cabinet, indoor, furniture&#10;&#10;Description generated with very high confidence">
              <a:extLst>
                <a:ext uri="{FF2B5EF4-FFF2-40B4-BE49-F238E27FC236}">
                  <a16:creationId xmlns:a16="http://schemas.microsoft.com/office/drawing/2014/main" id="{16BA917D-B934-43CE-B087-9BA9A1D2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6678" y="4152618"/>
              <a:ext cx="1197248" cy="1792288"/>
            </a:xfrm>
            <a:prstGeom prst="rect">
              <a:avLst/>
            </a:prstGeom>
          </p:spPr>
        </p:pic>
        <p:pic>
          <p:nvPicPr>
            <p:cNvPr id="47" name="Picture 46" descr="A large room&#10;&#10;Description generated with very high confidence">
              <a:extLst>
                <a:ext uri="{FF2B5EF4-FFF2-40B4-BE49-F238E27FC236}">
                  <a16:creationId xmlns:a16="http://schemas.microsoft.com/office/drawing/2014/main" id="{007B4A8B-FEEC-448D-8214-8157D563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048" y="5267266"/>
              <a:ext cx="1374327" cy="1374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37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B5B54CC1-C8AD-4C3B-8395-9FE2441668ED}"/>
              </a:ext>
            </a:extLst>
          </p:cNvPr>
          <p:cNvGrpSpPr/>
          <p:nvPr/>
        </p:nvGrpSpPr>
        <p:grpSpPr>
          <a:xfrm>
            <a:off x="4486174" y="1748263"/>
            <a:ext cx="2384456" cy="2594005"/>
            <a:chOff x="4486174" y="1748263"/>
            <a:chExt cx="2384456" cy="2594005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DD2D6C9-B54E-4C72-A9E3-2A971BD0E9BF}"/>
                </a:ext>
              </a:extLst>
            </p:cNvPr>
            <p:cNvGrpSpPr/>
            <p:nvPr/>
          </p:nvGrpSpPr>
          <p:grpSpPr>
            <a:xfrm>
              <a:off x="4486174" y="1748263"/>
              <a:ext cx="2384456" cy="2594005"/>
              <a:chOff x="4381890" y="1527610"/>
              <a:chExt cx="2384456" cy="259400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0966A26-15F8-4D78-A33A-D14D789AD8CE}"/>
                  </a:ext>
                </a:extLst>
              </p:cNvPr>
              <p:cNvGrpSpPr/>
              <p:nvPr/>
            </p:nvGrpSpPr>
            <p:grpSpPr>
              <a:xfrm>
                <a:off x="4381890" y="3112132"/>
                <a:ext cx="2381841" cy="1009483"/>
                <a:chOff x="4374036" y="3198014"/>
                <a:chExt cx="2381841" cy="100948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2D4E9F31-DA17-459D-BC74-8310C0F369E9}"/>
                    </a:ext>
                  </a:extLst>
                </p:cNvPr>
                <p:cNvGrpSpPr/>
                <p:nvPr/>
              </p:nvGrpSpPr>
              <p:grpSpPr>
                <a:xfrm>
                  <a:off x="4703975" y="3198014"/>
                  <a:ext cx="2051902" cy="685829"/>
                  <a:chOff x="4703975" y="3198014"/>
                  <a:chExt cx="2051902" cy="685829"/>
                </a:xfrm>
              </p:grpSpPr>
              <p:sp>
                <p:nvSpPr>
                  <p:cNvPr id="25" name="Cube 24">
                    <a:extLst>
                      <a:ext uri="{FF2B5EF4-FFF2-40B4-BE49-F238E27FC236}">
                        <a16:creationId xmlns:a16="http://schemas.microsoft.com/office/drawing/2014/main" id="{9F4A6615-4EB9-43C4-9E6C-66F97DC5BE02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Cube 25">
                    <a:extLst>
                      <a:ext uri="{FF2B5EF4-FFF2-40B4-BE49-F238E27FC236}">
                        <a16:creationId xmlns:a16="http://schemas.microsoft.com/office/drawing/2014/main" id="{8D48B64D-D0DA-4244-8FE1-243C559978B2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Cube 27">
                    <a:extLst>
                      <a:ext uri="{FF2B5EF4-FFF2-40B4-BE49-F238E27FC236}">
                        <a16:creationId xmlns:a16="http://schemas.microsoft.com/office/drawing/2014/main" id="{5F677A8A-A70C-4BF8-B389-8C04387517C9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Cube 28">
                    <a:extLst>
                      <a:ext uri="{FF2B5EF4-FFF2-40B4-BE49-F238E27FC236}">
                        <a16:creationId xmlns:a16="http://schemas.microsoft.com/office/drawing/2014/main" id="{FDB2D687-6AC5-40B6-A60A-996141073472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1ED5F7E-3A2B-49FC-9E85-9953EECA62B0}"/>
                    </a:ext>
                  </a:extLst>
                </p:cNvPr>
                <p:cNvGrpSpPr/>
                <p:nvPr/>
              </p:nvGrpSpPr>
              <p:grpSpPr>
                <a:xfrm>
                  <a:off x="4539006" y="3359841"/>
                  <a:ext cx="2051902" cy="685829"/>
                  <a:chOff x="4703975" y="3198014"/>
                  <a:chExt cx="2051902" cy="685829"/>
                </a:xfrm>
                <a:solidFill>
                  <a:srgbClr val="00B050"/>
                </a:solidFill>
              </p:grpSpPr>
              <p:sp>
                <p:nvSpPr>
                  <p:cNvPr id="37" name="Cube 36">
                    <a:extLst>
                      <a:ext uri="{FF2B5EF4-FFF2-40B4-BE49-F238E27FC236}">
                        <a16:creationId xmlns:a16="http://schemas.microsoft.com/office/drawing/2014/main" id="{84B22815-C3A7-4ED9-8353-5D25A6891191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Cube 37">
                    <a:extLst>
                      <a:ext uri="{FF2B5EF4-FFF2-40B4-BE49-F238E27FC236}">
                        <a16:creationId xmlns:a16="http://schemas.microsoft.com/office/drawing/2014/main" id="{FAEF2F3B-32A0-4237-901E-050E71E1EE21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Cube 38">
                    <a:extLst>
                      <a:ext uri="{FF2B5EF4-FFF2-40B4-BE49-F238E27FC236}">
                        <a16:creationId xmlns:a16="http://schemas.microsoft.com/office/drawing/2014/main" id="{10760531-3603-4AB1-9503-B101FD79DD3C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Cube 39">
                    <a:extLst>
                      <a:ext uri="{FF2B5EF4-FFF2-40B4-BE49-F238E27FC236}">
                        <a16:creationId xmlns:a16="http://schemas.microsoft.com/office/drawing/2014/main" id="{30DD9F1D-35DF-409A-A14E-DD649631E671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adFill>
                    <a:gsLst>
                      <a:gs pos="22000">
                        <a:srgbClr val="00B050"/>
                      </a:gs>
                      <a:gs pos="100000">
                        <a:srgbClr val="FF0000"/>
                      </a:gs>
                      <a:gs pos="100000">
                        <a:srgbClr val="AA3B1B"/>
                      </a:gs>
                      <a:gs pos="93000">
                        <a:srgbClr val="547636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9E39BD2E-8E48-4C53-BDD7-435FC9168D6A}"/>
                    </a:ext>
                  </a:extLst>
                </p:cNvPr>
                <p:cNvGrpSpPr/>
                <p:nvPr/>
              </p:nvGrpSpPr>
              <p:grpSpPr>
                <a:xfrm>
                  <a:off x="4374036" y="3521668"/>
                  <a:ext cx="2051902" cy="685829"/>
                  <a:chOff x="4703975" y="3198014"/>
                  <a:chExt cx="2051902" cy="685829"/>
                </a:xfrm>
                <a:solidFill>
                  <a:srgbClr val="FF0000"/>
                </a:solidFill>
              </p:grpSpPr>
              <p:sp>
                <p:nvSpPr>
                  <p:cNvPr id="42" name="Cube 41">
                    <a:extLst>
                      <a:ext uri="{FF2B5EF4-FFF2-40B4-BE49-F238E27FC236}">
                        <a16:creationId xmlns:a16="http://schemas.microsoft.com/office/drawing/2014/main" id="{DE58A9FC-A3D2-469B-B139-9D0B6D88B3E9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Cube 42">
                    <a:extLst>
                      <a:ext uri="{FF2B5EF4-FFF2-40B4-BE49-F238E27FC236}">
                        <a16:creationId xmlns:a16="http://schemas.microsoft.com/office/drawing/2014/main" id="{68128857-47A4-43D0-8A5B-D780F8FCFFAA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Cube 43">
                    <a:extLst>
                      <a:ext uri="{FF2B5EF4-FFF2-40B4-BE49-F238E27FC236}">
                        <a16:creationId xmlns:a16="http://schemas.microsoft.com/office/drawing/2014/main" id="{0CC41C3B-9897-42BF-93F3-A90E2E865CAD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Cube 44">
                    <a:extLst>
                      <a:ext uri="{FF2B5EF4-FFF2-40B4-BE49-F238E27FC236}">
                        <a16:creationId xmlns:a16="http://schemas.microsoft.com/office/drawing/2014/main" id="{C75A8ED4-AE5B-4CFF-8ADA-F0FB36197251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C8D481F-2C5D-4CE5-AB65-C103E5D075E0}"/>
                  </a:ext>
                </a:extLst>
              </p:cNvPr>
              <p:cNvGrpSpPr/>
              <p:nvPr/>
            </p:nvGrpSpPr>
            <p:grpSpPr>
              <a:xfrm>
                <a:off x="4384505" y="2583958"/>
                <a:ext cx="2381841" cy="1009483"/>
                <a:chOff x="4374036" y="3198014"/>
                <a:chExt cx="2381841" cy="1009483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BBD9BC72-B622-40B3-8184-503B64EC2025}"/>
                    </a:ext>
                  </a:extLst>
                </p:cNvPr>
                <p:cNvGrpSpPr/>
                <p:nvPr/>
              </p:nvGrpSpPr>
              <p:grpSpPr>
                <a:xfrm>
                  <a:off x="4703975" y="3198014"/>
                  <a:ext cx="2051902" cy="685829"/>
                  <a:chOff x="4703975" y="3198014"/>
                  <a:chExt cx="2051902" cy="685829"/>
                </a:xfrm>
              </p:grpSpPr>
              <p:sp>
                <p:nvSpPr>
                  <p:cNvPr id="59" name="Cube 58">
                    <a:extLst>
                      <a:ext uri="{FF2B5EF4-FFF2-40B4-BE49-F238E27FC236}">
                        <a16:creationId xmlns:a16="http://schemas.microsoft.com/office/drawing/2014/main" id="{4CA6EFEC-7363-427C-B985-B1E73F20E216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Cube 59">
                    <a:extLst>
                      <a:ext uri="{FF2B5EF4-FFF2-40B4-BE49-F238E27FC236}">
                        <a16:creationId xmlns:a16="http://schemas.microsoft.com/office/drawing/2014/main" id="{1240FF8B-4187-4B50-9AB3-EAB4A1A2C236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Cube 60">
                    <a:extLst>
                      <a:ext uri="{FF2B5EF4-FFF2-40B4-BE49-F238E27FC236}">
                        <a16:creationId xmlns:a16="http://schemas.microsoft.com/office/drawing/2014/main" id="{B675DA44-9621-4CA7-AED4-46E660D5B2D6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Cube 61">
                    <a:extLst>
                      <a:ext uri="{FF2B5EF4-FFF2-40B4-BE49-F238E27FC236}">
                        <a16:creationId xmlns:a16="http://schemas.microsoft.com/office/drawing/2014/main" id="{A76E093B-62D5-4D73-A4C6-C448CC2CB691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00AD90F-0217-408A-B775-A1E6822A47C1}"/>
                    </a:ext>
                  </a:extLst>
                </p:cNvPr>
                <p:cNvGrpSpPr/>
                <p:nvPr/>
              </p:nvGrpSpPr>
              <p:grpSpPr>
                <a:xfrm>
                  <a:off x="4539006" y="3359841"/>
                  <a:ext cx="2051902" cy="685829"/>
                  <a:chOff x="4703975" y="3198014"/>
                  <a:chExt cx="2051902" cy="685829"/>
                </a:xfrm>
                <a:solidFill>
                  <a:srgbClr val="00B050"/>
                </a:solidFill>
              </p:grpSpPr>
              <p:sp>
                <p:nvSpPr>
                  <p:cNvPr id="55" name="Cube 54">
                    <a:extLst>
                      <a:ext uri="{FF2B5EF4-FFF2-40B4-BE49-F238E27FC236}">
                        <a16:creationId xmlns:a16="http://schemas.microsoft.com/office/drawing/2014/main" id="{68DC5EFA-3865-48FD-B709-49E2CC432A1A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Cube 55">
                    <a:extLst>
                      <a:ext uri="{FF2B5EF4-FFF2-40B4-BE49-F238E27FC236}">
                        <a16:creationId xmlns:a16="http://schemas.microsoft.com/office/drawing/2014/main" id="{C0B2EBD1-79E4-48FF-B3C5-272E009744FE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Cube 56">
                    <a:extLst>
                      <a:ext uri="{FF2B5EF4-FFF2-40B4-BE49-F238E27FC236}">
                        <a16:creationId xmlns:a16="http://schemas.microsoft.com/office/drawing/2014/main" id="{D205C68F-2AF6-4C66-B742-8573F6B271AF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Cube 57">
                    <a:extLst>
                      <a:ext uri="{FF2B5EF4-FFF2-40B4-BE49-F238E27FC236}">
                        <a16:creationId xmlns:a16="http://schemas.microsoft.com/office/drawing/2014/main" id="{CAF2E3DC-AA71-4E58-8619-1C354B9087E4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7689D91A-4A29-42B1-8452-C5F9A648B7DB}"/>
                    </a:ext>
                  </a:extLst>
                </p:cNvPr>
                <p:cNvGrpSpPr/>
                <p:nvPr/>
              </p:nvGrpSpPr>
              <p:grpSpPr>
                <a:xfrm>
                  <a:off x="4374036" y="3521668"/>
                  <a:ext cx="2051902" cy="685829"/>
                  <a:chOff x="4703975" y="3198014"/>
                  <a:chExt cx="2051902" cy="685829"/>
                </a:xfrm>
                <a:solidFill>
                  <a:srgbClr val="FF0000"/>
                </a:solidFill>
              </p:grpSpPr>
              <p:sp>
                <p:nvSpPr>
                  <p:cNvPr id="51" name="Cube 50">
                    <a:extLst>
                      <a:ext uri="{FF2B5EF4-FFF2-40B4-BE49-F238E27FC236}">
                        <a16:creationId xmlns:a16="http://schemas.microsoft.com/office/drawing/2014/main" id="{7CB3C2F1-776D-4C6D-9A00-078C8EB41EF2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Cube 51">
                    <a:extLst>
                      <a:ext uri="{FF2B5EF4-FFF2-40B4-BE49-F238E27FC236}">
                        <a16:creationId xmlns:a16="http://schemas.microsoft.com/office/drawing/2014/main" id="{8CCE9E9C-EA58-4EF6-8EBC-481C8A3B399B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Cube 52">
                    <a:extLst>
                      <a:ext uri="{FF2B5EF4-FFF2-40B4-BE49-F238E27FC236}">
                        <a16:creationId xmlns:a16="http://schemas.microsoft.com/office/drawing/2014/main" id="{C2F9FB1A-0F58-4239-BF46-F1E8B80470DD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Cube 53">
                    <a:extLst>
                      <a:ext uri="{FF2B5EF4-FFF2-40B4-BE49-F238E27FC236}">
                        <a16:creationId xmlns:a16="http://schemas.microsoft.com/office/drawing/2014/main" id="{9F562844-330D-40D5-9D15-37C600BEFD7B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FCF0AF9-634F-462F-B7C7-4B6B15B92127}"/>
                  </a:ext>
                </a:extLst>
              </p:cNvPr>
              <p:cNvGrpSpPr/>
              <p:nvPr/>
            </p:nvGrpSpPr>
            <p:grpSpPr>
              <a:xfrm>
                <a:off x="4382762" y="2055784"/>
                <a:ext cx="2381841" cy="1009483"/>
                <a:chOff x="4374036" y="3198014"/>
                <a:chExt cx="2381841" cy="1009483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0196AF20-FEB3-4D64-B1DA-1E33F8E8C0FC}"/>
                    </a:ext>
                  </a:extLst>
                </p:cNvPr>
                <p:cNvGrpSpPr/>
                <p:nvPr/>
              </p:nvGrpSpPr>
              <p:grpSpPr>
                <a:xfrm>
                  <a:off x="4703975" y="3198014"/>
                  <a:ext cx="2051902" cy="685829"/>
                  <a:chOff x="4703975" y="3198014"/>
                  <a:chExt cx="2051902" cy="685829"/>
                </a:xfrm>
              </p:grpSpPr>
              <p:sp>
                <p:nvSpPr>
                  <p:cNvPr id="75" name="Cube 74">
                    <a:extLst>
                      <a:ext uri="{FF2B5EF4-FFF2-40B4-BE49-F238E27FC236}">
                        <a16:creationId xmlns:a16="http://schemas.microsoft.com/office/drawing/2014/main" id="{DEE3B259-0464-4043-ACC4-7C8853338F3F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Cube 75">
                    <a:extLst>
                      <a:ext uri="{FF2B5EF4-FFF2-40B4-BE49-F238E27FC236}">
                        <a16:creationId xmlns:a16="http://schemas.microsoft.com/office/drawing/2014/main" id="{D9296A6E-EC2E-46AE-9794-21DC7FD16F6C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Cube 76">
                    <a:extLst>
                      <a:ext uri="{FF2B5EF4-FFF2-40B4-BE49-F238E27FC236}">
                        <a16:creationId xmlns:a16="http://schemas.microsoft.com/office/drawing/2014/main" id="{747E77B0-BFF3-41D3-A0E9-3A80B9D3230E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Cube 77">
                    <a:extLst>
                      <a:ext uri="{FF2B5EF4-FFF2-40B4-BE49-F238E27FC236}">
                        <a16:creationId xmlns:a16="http://schemas.microsoft.com/office/drawing/2014/main" id="{6820DBCB-19B5-496B-8ECB-3F8A8517A125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B7D5330E-2D54-4B4A-8143-DE206FEDA891}"/>
                    </a:ext>
                  </a:extLst>
                </p:cNvPr>
                <p:cNvGrpSpPr/>
                <p:nvPr/>
              </p:nvGrpSpPr>
              <p:grpSpPr>
                <a:xfrm>
                  <a:off x="4539006" y="3359841"/>
                  <a:ext cx="2051902" cy="685829"/>
                  <a:chOff x="4703975" y="3198014"/>
                  <a:chExt cx="2051902" cy="685829"/>
                </a:xfrm>
                <a:solidFill>
                  <a:srgbClr val="00B050"/>
                </a:solidFill>
              </p:grpSpPr>
              <p:sp>
                <p:nvSpPr>
                  <p:cNvPr id="71" name="Cube 70">
                    <a:extLst>
                      <a:ext uri="{FF2B5EF4-FFF2-40B4-BE49-F238E27FC236}">
                        <a16:creationId xmlns:a16="http://schemas.microsoft.com/office/drawing/2014/main" id="{9BDED07C-ADB2-4A2F-ADF1-1B4A7FAA27CD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Cube 71">
                    <a:extLst>
                      <a:ext uri="{FF2B5EF4-FFF2-40B4-BE49-F238E27FC236}">
                        <a16:creationId xmlns:a16="http://schemas.microsoft.com/office/drawing/2014/main" id="{30305EED-10BB-454B-8B33-069A7276A6ED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Cube 72">
                    <a:extLst>
                      <a:ext uri="{FF2B5EF4-FFF2-40B4-BE49-F238E27FC236}">
                        <a16:creationId xmlns:a16="http://schemas.microsoft.com/office/drawing/2014/main" id="{2F9FEBB2-0CB3-4BBE-973F-EEAACDED6CEF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Cube 73">
                    <a:extLst>
                      <a:ext uri="{FF2B5EF4-FFF2-40B4-BE49-F238E27FC236}">
                        <a16:creationId xmlns:a16="http://schemas.microsoft.com/office/drawing/2014/main" id="{A6D7D202-86AE-442E-BA32-13B4CADA4350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AD287805-847E-4192-B986-23CECDCA8748}"/>
                    </a:ext>
                  </a:extLst>
                </p:cNvPr>
                <p:cNvGrpSpPr/>
                <p:nvPr/>
              </p:nvGrpSpPr>
              <p:grpSpPr>
                <a:xfrm>
                  <a:off x="4374036" y="3521668"/>
                  <a:ext cx="2051902" cy="685829"/>
                  <a:chOff x="4703975" y="3198014"/>
                  <a:chExt cx="2051902" cy="685829"/>
                </a:xfrm>
                <a:solidFill>
                  <a:srgbClr val="FF0000"/>
                </a:solidFill>
              </p:grpSpPr>
              <p:sp>
                <p:nvSpPr>
                  <p:cNvPr id="67" name="Cube 66">
                    <a:extLst>
                      <a:ext uri="{FF2B5EF4-FFF2-40B4-BE49-F238E27FC236}">
                        <a16:creationId xmlns:a16="http://schemas.microsoft.com/office/drawing/2014/main" id="{ACBCA81A-B887-4462-9594-AEA19DB854AB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Cube 67">
                    <a:extLst>
                      <a:ext uri="{FF2B5EF4-FFF2-40B4-BE49-F238E27FC236}">
                        <a16:creationId xmlns:a16="http://schemas.microsoft.com/office/drawing/2014/main" id="{3E019E52-278D-4FE4-9664-EE67014D87FD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Cube 68">
                    <a:extLst>
                      <a:ext uri="{FF2B5EF4-FFF2-40B4-BE49-F238E27FC236}">
                        <a16:creationId xmlns:a16="http://schemas.microsoft.com/office/drawing/2014/main" id="{2345D41F-1F8E-4C11-A40A-F90733A40C10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Cube 69">
                    <a:extLst>
                      <a:ext uri="{FF2B5EF4-FFF2-40B4-BE49-F238E27FC236}">
                        <a16:creationId xmlns:a16="http://schemas.microsoft.com/office/drawing/2014/main" id="{674EDEF4-E20C-4E36-A3EE-D64AD2A4B846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3C52899-1C02-4C39-8346-C873C3382DDB}"/>
                  </a:ext>
                </a:extLst>
              </p:cNvPr>
              <p:cNvGrpSpPr/>
              <p:nvPr/>
            </p:nvGrpSpPr>
            <p:grpSpPr>
              <a:xfrm>
                <a:off x="4383634" y="1527610"/>
                <a:ext cx="2381841" cy="1009483"/>
                <a:chOff x="4374036" y="3198014"/>
                <a:chExt cx="2381841" cy="1009483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AD819412-5458-431B-915B-49957674E006}"/>
                    </a:ext>
                  </a:extLst>
                </p:cNvPr>
                <p:cNvGrpSpPr/>
                <p:nvPr/>
              </p:nvGrpSpPr>
              <p:grpSpPr>
                <a:xfrm>
                  <a:off x="4703975" y="3198014"/>
                  <a:ext cx="2051902" cy="685829"/>
                  <a:chOff x="4703975" y="3198014"/>
                  <a:chExt cx="2051902" cy="685829"/>
                </a:xfrm>
              </p:grpSpPr>
              <p:sp>
                <p:nvSpPr>
                  <p:cNvPr id="91" name="Cube 90">
                    <a:extLst>
                      <a:ext uri="{FF2B5EF4-FFF2-40B4-BE49-F238E27FC236}">
                        <a16:creationId xmlns:a16="http://schemas.microsoft.com/office/drawing/2014/main" id="{31207CA3-0DBE-49C1-B6CA-7214D4E97E29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Cube 91">
                    <a:extLst>
                      <a:ext uri="{FF2B5EF4-FFF2-40B4-BE49-F238E27FC236}">
                        <a16:creationId xmlns:a16="http://schemas.microsoft.com/office/drawing/2014/main" id="{694D642E-C82F-4204-B8D0-8CECF952DBA2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Cube 92">
                    <a:extLst>
                      <a:ext uri="{FF2B5EF4-FFF2-40B4-BE49-F238E27FC236}">
                        <a16:creationId xmlns:a16="http://schemas.microsoft.com/office/drawing/2014/main" id="{AAF70C5A-F077-40F1-AAEA-E29C532B5873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Cube 93">
                    <a:extLst>
                      <a:ext uri="{FF2B5EF4-FFF2-40B4-BE49-F238E27FC236}">
                        <a16:creationId xmlns:a16="http://schemas.microsoft.com/office/drawing/2014/main" id="{AA542139-92BB-416C-AB83-F37F0FCE4904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9E684186-F4D1-4E67-B0D2-EB7EA6D6C82F}"/>
                    </a:ext>
                  </a:extLst>
                </p:cNvPr>
                <p:cNvGrpSpPr/>
                <p:nvPr/>
              </p:nvGrpSpPr>
              <p:grpSpPr>
                <a:xfrm>
                  <a:off x="4539006" y="3359841"/>
                  <a:ext cx="2051902" cy="685829"/>
                  <a:chOff x="4703975" y="3198014"/>
                  <a:chExt cx="2051902" cy="685829"/>
                </a:xfrm>
                <a:solidFill>
                  <a:srgbClr val="00B050"/>
                </a:solidFill>
              </p:grpSpPr>
              <p:sp>
                <p:nvSpPr>
                  <p:cNvPr id="87" name="Cube 86">
                    <a:extLst>
                      <a:ext uri="{FF2B5EF4-FFF2-40B4-BE49-F238E27FC236}">
                        <a16:creationId xmlns:a16="http://schemas.microsoft.com/office/drawing/2014/main" id="{C2B7A8A6-8058-4FFB-A966-FAC2F804CA4B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Cube 87">
                    <a:extLst>
                      <a:ext uri="{FF2B5EF4-FFF2-40B4-BE49-F238E27FC236}">
                        <a16:creationId xmlns:a16="http://schemas.microsoft.com/office/drawing/2014/main" id="{3DF948D5-3755-4724-A04C-59A885E330D3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Cube 88">
                    <a:extLst>
                      <a:ext uri="{FF2B5EF4-FFF2-40B4-BE49-F238E27FC236}">
                        <a16:creationId xmlns:a16="http://schemas.microsoft.com/office/drawing/2014/main" id="{4A08D002-35AE-4CC7-983E-0D9550E6E9F0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85829"/>
                  </a:xfrm>
                  <a:prstGeom prst="cub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Cube 89">
                    <a:extLst>
                      <a:ext uri="{FF2B5EF4-FFF2-40B4-BE49-F238E27FC236}">
                        <a16:creationId xmlns:a16="http://schemas.microsoft.com/office/drawing/2014/main" id="{B3A0D9DD-CE64-429F-B747-91C728D76DD4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adFill>
                    <a:gsLst>
                      <a:gs pos="0">
                        <a:srgbClr val="00B050"/>
                      </a:gs>
                      <a:gs pos="100000">
                        <a:srgbClr val="FF0000"/>
                      </a:gs>
                      <a:gs pos="100000">
                        <a:srgbClr val="AA3B1B"/>
                      </a:gs>
                      <a:gs pos="93000">
                        <a:srgbClr val="547636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BF5745FE-C024-44E7-8EF8-C28CAF942FDF}"/>
                    </a:ext>
                  </a:extLst>
                </p:cNvPr>
                <p:cNvGrpSpPr/>
                <p:nvPr/>
              </p:nvGrpSpPr>
              <p:grpSpPr>
                <a:xfrm>
                  <a:off x="4374036" y="3521668"/>
                  <a:ext cx="2051902" cy="685829"/>
                  <a:chOff x="4703975" y="3198014"/>
                  <a:chExt cx="2051902" cy="685829"/>
                </a:xfrm>
                <a:solidFill>
                  <a:srgbClr val="FF0000"/>
                </a:solidFill>
              </p:grpSpPr>
              <p:sp>
                <p:nvSpPr>
                  <p:cNvPr id="83" name="Cube 82">
                    <a:extLst>
                      <a:ext uri="{FF2B5EF4-FFF2-40B4-BE49-F238E27FC236}">
                        <a16:creationId xmlns:a16="http://schemas.microsoft.com/office/drawing/2014/main" id="{03B02BB7-DEB1-4E84-BCF7-043817101154}"/>
                      </a:ext>
                    </a:extLst>
                  </p:cNvPr>
                  <p:cNvSpPr/>
                  <p:nvPr/>
                </p:nvSpPr>
                <p:spPr>
                  <a:xfrm>
                    <a:off x="4703975" y="3198014"/>
                    <a:ext cx="659877" cy="685829"/>
                  </a:xfrm>
                  <a:prstGeom prst="cube">
                    <a:avLst/>
                  </a:prstGeom>
                  <a:gradFill>
                    <a:gsLst>
                      <a:gs pos="22000">
                        <a:schemeClr val="accent1">
                          <a:lumMod val="5000"/>
                          <a:lumOff val="95000"/>
                        </a:schemeClr>
                      </a:gs>
                      <a:gs pos="99000">
                        <a:srgbClr val="FF000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4" name="Cube 83">
                    <a:extLst>
                      <a:ext uri="{FF2B5EF4-FFF2-40B4-BE49-F238E27FC236}">
                        <a16:creationId xmlns:a16="http://schemas.microsoft.com/office/drawing/2014/main" id="{8A3559A3-A253-4865-896B-671E3016052A}"/>
                      </a:ext>
                    </a:extLst>
                  </p:cNvPr>
                  <p:cNvSpPr/>
                  <p:nvPr/>
                </p:nvSpPr>
                <p:spPr>
                  <a:xfrm>
                    <a:off x="5167983" y="3198014"/>
                    <a:ext cx="659877" cy="685829"/>
                  </a:xfrm>
                  <a:prstGeom prst="cube">
                    <a:avLst/>
                  </a:prstGeom>
                  <a:gradFill>
                    <a:gsLst>
                      <a:gs pos="34000">
                        <a:schemeClr val="accent1">
                          <a:lumMod val="5000"/>
                          <a:lumOff val="95000"/>
                        </a:schemeClr>
                      </a:gs>
                      <a:gs pos="99000">
                        <a:srgbClr val="FF000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Cube 84">
                    <a:extLst>
                      <a:ext uri="{FF2B5EF4-FFF2-40B4-BE49-F238E27FC236}">
                        <a16:creationId xmlns:a16="http://schemas.microsoft.com/office/drawing/2014/main" id="{05C08B95-1283-4964-95BF-17AC58DDF68F}"/>
                      </a:ext>
                    </a:extLst>
                  </p:cNvPr>
                  <p:cNvSpPr/>
                  <p:nvPr/>
                </p:nvSpPr>
                <p:spPr>
                  <a:xfrm>
                    <a:off x="5631991" y="3198014"/>
                    <a:ext cx="659877" cy="652233"/>
                  </a:xfrm>
                  <a:prstGeom prst="cube">
                    <a:avLst/>
                  </a:prstGeom>
                  <a:gradFill>
                    <a:gsLst>
                      <a:gs pos="10000">
                        <a:schemeClr val="accent1">
                          <a:lumMod val="5000"/>
                          <a:lumOff val="95000"/>
                        </a:schemeClr>
                      </a:gs>
                      <a:gs pos="99000">
                        <a:srgbClr val="FF000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Cube 85">
                    <a:extLst>
                      <a:ext uri="{FF2B5EF4-FFF2-40B4-BE49-F238E27FC236}">
                        <a16:creationId xmlns:a16="http://schemas.microsoft.com/office/drawing/2014/main" id="{B15AD750-7EB4-4D31-9CED-C4F5524918CC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8014"/>
                    <a:ext cx="659877" cy="685829"/>
                  </a:xfrm>
                  <a:prstGeom prst="cube">
                    <a:avLst/>
                  </a:prstGeom>
                  <a:gradFill>
                    <a:gsLst>
                      <a:gs pos="10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FF0000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96" name="Picture 95" descr="A living room filled with furniture and a large window&#10;&#10;Description generated with very high confidence">
              <a:extLst>
                <a:ext uri="{FF2B5EF4-FFF2-40B4-BE49-F238E27FC236}">
                  <a16:creationId xmlns:a16="http://schemas.microsoft.com/office/drawing/2014/main" id="{804119A9-4FC0-4AC7-A2B3-601B7424A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486174" y="2252069"/>
              <a:ext cx="1901533" cy="20901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pic>
        <p:nvPicPr>
          <p:cNvPr id="97" name="Picture 96" descr="A living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A2E5C4DC-84A3-419B-9383-9A220B8D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8124" y="2240820"/>
            <a:ext cx="1901533" cy="20901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9" name="Arrow: Right 98">
            <a:extLst>
              <a:ext uri="{FF2B5EF4-FFF2-40B4-BE49-F238E27FC236}">
                <a16:creationId xmlns:a16="http://schemas.microsoft.com/office/drawing/2014/main" id="{58967443-7926-4F21-9034-63D5FA0892EA}"/>
              </a:ext>
            </a:extLst>
          </p:cNvPr>
          <p:cNvSpPr/>
          <p:nvPr/>
        </p:nvSpPr>
        <p:spPr>
          <a:xfrm>
            <a:off x="3200400" y="2962266"/>
            <a:ext cx="972134" cy="69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6421D0B-9D06-404D-96BC-69A30BCA40B3}"/>
              </a:ext>
            </a:extLst>
          </p:cNvPr>
          <p:cNvSpPr txBox="1"/>
          <p:nvPr/>
        </p:nvSpPr>
        <p:spPr>
          <a:xfrm>
            <a:off x="4486174" y="4981575"/>
            <a:ext cx="238184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RGB Pixel Intensities</a:t>
            </a:r>
          </a:p>
          <a:p>
            <a:pPr algn="ctr"/>
            <a:r>
              <a:rPr lang="en-US" dirty="0"/>
              <a:t>Range 0-255</a:t>
            </a: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34DFCCC1-84B4-47CB-8095-5763B3288725}"/>
              </a:ext>
            </a:extLst>
          </p:cNvPr>
          <p:cNvSpPr/>
          <p:nvPr/>
        </p:nvSpPr>
        <p:spPr>
          <a:xfrm>
            <a:off x="7010308" y="2943005"/>
            <a:ext cx="972134" cy="69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">
            <a:extLst>
              <a:ext uri="{FF2B5EF4-FFF2-40B4-BE49-F238E27FC236}">
                <a16:creationId xmlns:a16="http://schemas.microsoft.com/office/drawing/2014/main" id="{E3415A9A-998E-441A-BD8A-A852DF94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067" y="554847"/>
            <a:ext cx="8384142" cy="861774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How  is an Image translated into a language understood  by a computer?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58A9A2C-9C0E-416F-9C66-A9937225CA95}"/>
              </a:ext>
            </a:extLst>
          </p:cNvPr>
          <p:cNvSpPr txBox="1"/>
          <p:nvPr/>
        </p:nvSpPr>
        <p:spPr>
          <a:xfrm>
            <a:off x="8234854" y="2535086"/>
            <a:ext cx="3320537" cy="14835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[[r, g, b], [r, g, b], [r, g, b],[r, g, b]],</a:t>
            </a:r>
          </a:p>
          <a:p>
            <a:r>
              <a:rPr lang="en-US" dirty="0"/>
              <a:t>[[r, g, b], [r, g, b],[r, g, b],[r. g, b]],</a:t>
            </a:r>
          </a:p>
          <a:p>
            <a:r>
              <a:rPr lang="en-US" dirty="0"/>
              <a:t>[[r, g, b], [r, g, b], [r, g, b], [r, g, b]],</a:t>
            </a:r>
          </a:p>
          <a:p>
            <a:r>
              <a:rPr lang="en-US" dirty="0"/>
              <a:t>[[r, g, b], [r, g, b],[r, g, b],[r, g, b]],</a:t>
            </a:r>
          </a:p>
          <a:p>
            <a:endParaRPr lang="en-US" dirty="0"/>
          </a:p>
        </p:txBody>
      </p:sp>
      <p:sp>
        <p:nvSpPr>
          <p:cNvPr id="105" name="Left Bracket 104">
            <a:extLst>
              <a:ext uri="{FF2B5EF4-FFF2-40B4-BE49-F238E27FC236}">
                <a16:creationId xmlns:a16="http://schemas.microsoft.com/office/drawing/2014/main" id="{B8857E36-AB80-46FE-B079-7F333632EDE5}"/>
              </a:ext>
            </a:extLst>
          </p:cNvPr>
          <p:cNvSpPr/>
          <p:nvPr/>
        </p:nvSpPr>
        <p:spPr>
          <a:xfrm>
            <a:off x="8122120" y="2398033"/>
            <a:ext cx="225467" cy="162058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Left Bracket 105">
            <a:extLst>
              <a:ext uri="{FF2B5EF4-FFF2-40B4-BE49-F238E27FC236}">
                <a16:creationId xmlns:a16="http://schemas.microsoft.com/office/drawing/2014/main" id="{936904AC-79E6-4397-8C23-D765CBE49C6D}"/>
              </a:ext>
            </a:extLst>
          </p:cNvPr>
          <p:cNvSpPr/>
          <p:nvPr/>
        </p:nvSpPr>
        <p:spPr>
          <a:xfrm rot="10800000">
            <a:off x="11555391" y="2405079"/>
            <a:ext cx="225467" cy="162058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CE4B092-CE5F-4F3F-A47C-2328624AC96A}"/>
              </a:ext>
            </a:extLst>
          </p:cNvPr>
          <p:cNvSpPr txBox="1"/>
          <p:nvPr/>
        </p:nvSpPr>
        <p:spPr>
          <a:xfrm>
            <a:off x="8632723" y="4847303"/>
            <a:ext cx="221225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3-D array of shape </a:t>
            </a:r>
          </a:p>
          <a:p>
            <a:pPr algn="ctr"/>
            <a:r>
              <a:rPr lang="en-US" dirty="0"/>
              <a:t> 4 X 4 X 3</a:t>
            </a:r>
          </a:p>
        </p:txBody>
      </p:sp>
    </p:spTree>
    <p:extLst>
      <p:ext uri="{BB962C8B-B14F-4D97-AF65-F5344CB8AC3E}">
        <p14:creationId xmlns:p14="http://schemas.microsoft.com/office/powerpoint/2010/main" val="26548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A65483-8C85-4DC9-842B-29FB780413E5}"/>
              </a:ext>
            </a:extLst>
          </p:cNvPr>
          <p:cNvSpPr txBox="1"/>
          <p:nvPr/>
        </p:nvSpPr>
        <p:spPr>
          <a:xfrm>
            <a:off x="581025" y="228599"/>
            <a:ext cx="11082339" cy="50167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Working with Images : Convoluted Neural Network CNN</a:t>
            </a:r>
          </a:p>
          <a:p>
            <a:endParaRPr lang="en-US" sz="3200" dirty="0"/>
          </a:p>
          <a:p>
            <a:pPr marL="514350" indent="-514350">
              <a:buAutoNum type="arabicPeriod"/>
            </a:pPr>
            <a:r>
              <a:rPr lang="en-US" sz="3200" dirty="0"/>
              <a:t>Each image will have many pixel values == Large data</a:t>
            </a:r>
          </a:p>
          <a:p>
            <a:pPr marL="514350" indent="-514350">
              <a:buAutoNum type="arabicPeriod"/>
            </a:pPr>
            <a:r>
              <a:rPr lang="en-US" sz="3200" dirty="0"/>
              <a:t>It will not be possible to use a regular Neural Network for    image data as each pixel ==1 Neuron.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3200" dirty="0"/>
              <a:t>3. CNN helps to reduce the number of parameters in a model.</a:t>
            </a:r>
          </a:p>
          <a:p>
            <a:endParaRPr lang="en-US" sz="3200" dirty="0"/>
          </a:p>
          <a:p>
            <a:endParaRPr lang="en-US" sz="3200" dirty="0"/>
          </a:p>
          <a:p>
            <a:pPr algn="ctr"/>
            <a:r>
              <a:rPr lang="en-US" sz="3200" dirty="0"/>
              <a:t>V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B3D148-8350-4985-B314-3DAE68854FEB}"/>
              </a:ext>
            </a:extLst>
          </p:cNvPr>
          <p:cNvSpPr/>
          <p:nvPr/>
        </p:nvSpPr>
        <p:spPr>
          <a:xfrm>
            <a:off x="662560" y="3826430"/>
            <a:ext cx="1457324" cy="1349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D2176FF-B170-43FE-AD65-E1418673FBAE}"/>
              </a:ext>
            </a:extLst>
          </p:cNvPr>
          <p:cNvSpPr/>
          <p:nvPr/>
        </p:nvSpPr>
        <p:spPr>
          <a:xfrm>
            <a:off x="2109779" y="4384824"/>
            <a:ext cx="876301" cy="381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0F4550-DB4C-4E18-995D-F1363847A40F}"/>
              </a:ext>
            </a:extLst>
          </p:cNvPr>
          <p:cNvSpPr/>
          <p:nvPr/>
        </p:nvSpPr>
        <p:spPr>
          <a:xfrm>
            <a:off x="3106323" y="4195077"/>
            <a:ext cx="1009650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3E1E81-B591-41EA-A557-AEF5F2904CF2}"/>
              </a:ext>
            </a:extLst>
          </p:cNvPr>
          <p:cNvSpPr/>
          <p:nvPr/>
        </p:nvSpPr>
        <p:spPr>
          <a:xfrm>
            <a:off x="5217299" y="4319734"/>
            <a:ext cx="1009650" cy="657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F9AD4B-5D7F-4A9A-8A08-DFD3F8074F34}"/>
              </a:ext>
            </a:extLst>
          </p:cNvPr>
          <p:cNvSpPr/>
          <p:nvPr/>
        </p:nvSpPr>
        <p:spPr>
          <a:xfrm>
            <a:off x="6279340" y="4463680"/>
            <a:ext cx="876301" cy="381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4920C-7C59-4289-864D-0F3C5F850409}"/>
              </a:ext>
            </a:extLst>
          </p:cNvPr>
          <p:cNvSpPr txBox="1"/>
          <p:nvPr/>
        </p:nvSpPr>
        <p:spPr>
          <a:xfrm>
            <a:off x="7162779" y="4330628"/>
            <a:ext cx="172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Fully Connected 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A160051-B083-4357-A426-B14B85270466}"/>
              </a:ext>
            </a:extLst>
          </p:cNvPr>
          <p:cNvSpPr/>
          <p:nvPr/>
        </p:nvSpPr>
        <p:spPr>
          <a:xfrm>
            <a:off x="8951095" y="4496630"/>
            <a:ext cx="876301" cy="381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C5119-372C-4079-946F-DDB25CBDDD5F}"/>
              </a:ext>
            </a:extLst>
          </p:cNvPr>
          <p:cNvSpPr txBox="1"/>
          <p:nvPr/>
        </p:nvSpPr>
        <p:spPr>
          <a:xfrm>
            <a:off x="9909271" y="4475348"/>
            <a:ext cx="117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Max</a:t>
            </a: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0C5C5189-B840-43C9-BB38-BB86EDFD8E87}"/>
              </a:ext>
            </a:extLst>
          </p:cNvPr>
          <p:cNvSpPr/>
          <p:nvPr/>
        </p:nvSpPr>
        <p:spPr>
          <a:xfrm>
            <a:off x="4183236" y="4124004"/>
            <a:ext cx="1057274" cy="426437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C1D32A49-4E6A-4984-9CEE-397E8A86033F}"/>
              </a:ext>
            </a:extLst>
          </p:cNvPr>
          <p:cNvSpPr/>
          <p:nvPr/>
        </p:nvSpPr>
        <p:spPr>
          <a:xfrm rot="10800000">
            <a:off x="4127895" y="4781228"/>
            <a:ext cx="1057274" cy="426437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05AB4-6F5F-479E-9992-F3F36946BC59}"/>
              </a:ext>
            </a:extLst>
          </p:cNvPr>
          <p:cNvSpPr txBox="1"/>
          <p:nvPr/>
        </p:nvSpPr>
        <p:spPr>
          <a:xfrm>
            <a:off x="974500" y="4362405"/>
            <a:ext cx="957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6BAA2-E0B0-490A-B7A4-C97EE3E3FDF7}"/>
              </a:ext>
            </a:extLst>
          </p:cNvPr>
          <p:cNvSpPr txBox="1"/>
          <p:nvPr/>
        </p:nvSpPr>
        <p:spPr>
          <a:xfrm>
            <a:off x="3128958" y="4341599"/>
            <a:ext cx="9572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DE892-A651-4EE2-A739-5D6026E9E5C6}"/>
              </a:ext>
            </a:extLst>
          </p:cNvPr>
          <p:cNvSpPr txBox="1"/>
          <p:nvPr/>
        </p:nvSpPr>
        <p:spPr>
          <a:xfrm>
            <a:off x="5248846" y="4463680"/>
            <a:ext cx="957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386252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rossword puzzle, text&#10;&#10;Description generated with high confidence">
            <a:extLst>
              <a:ext uri="{FF2B5EF4-FFF2-40B4-BE49-F238E27FC236}">
                <a16:creationId xmlns:a16="http://schemas.microsoft.com/office/drawing/2014/main" id="{F1B64385-194E-4EFE-B337-645841A28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600200"/>
            <a:ext cx="501015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5B610-17BD-4654-BC11-8B525B87F34F}"/>
              </a:ext>
            </a:extLst>
          </p:cNvPr>
          <p:cNvSpPr txBox="1"/>
          <p:nvPr/>
        </p:nvSpPr>
        <p:spPr>
          <a:xfrm>
            <a:off x="4467225" y="438150"/>
            <a:ext cx="4048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Convolution</a:t>
            </a:r>
          </a:p>
        </p:txBody>
      </p:sp>
      <p:sp>
        <p:nvSpPr>
          <p:cNvPr id="10" name="TextBox 9">
            <a:hlinkClick r:id="rId3"/>
            <a:extLst>
              <a:ext uri="{FF2B5EF4-FFF2-40B4-BE49-F238E27FC236}">
                <a16:creationId xmlns:a16="http://schemas.microsoft.com/office/drawing/2014/main" id="{B654299E-66FC-49AF-90BB-8C18A38DF6B4}"/>
              </a:ext>
            </a:extLst>
          </p:cNvPr>
          <p:cNvSpPr txBox="1"/>
          <p:nvPr/>
        </p:nvSpPr>
        <p:spPr>
          <a:xfrm>
            <a:off x="1857375" y="5958185"/>
            <a:ext cx="928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http://deeplearning.stanford.edu/wiki/index.php/Feature_extraction_using_convolution</a:t>
            </a:r>
          </a:p>
        </p:txBody>
      </p:sp>
    </p:spTree>
    <p:extLst>
      <p:ext uri="{BB962C8B-B14F-4D97-AF65-F5344CB8AC3E}">
        <p14:creationId xmlns:p14="http://schemas.microsoft.com/office/powerpoint/2010/main" val="262589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37C514-3866-4D5C-8731-6214585B784B}"/>
              </a:ext>
            </a:extLst>
          </p:cNvPr>
          <p:cNvSpPr/>
          <p:nvPr/>
        </p:nvSpPr>
        <p:spPr>
          <a:xfrm>
            <a:off x="3545836" y="5968484"/>
            <a:ext cx="5424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ans-serif-font"/>
              </a:rPr>
              <a:t>Source: </a:t>
            </a:r>
            <a:r>
              <a:rPr lang="en-US" dirty="0">
                <a:latin typeface="medium-content-sans-serif-font"/>
                <a:hlinkClick r:id="rId2"/>
              </a:rPr>
              <a:t>http://cs231n.github.io/convolutional-networks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5D8D8-70A5-481D-BD04-23455C26D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2" y="1676400"/>
            <a:ext cx="7496175" cy="350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E3210-9908-4F0D-AEDB-188ACCDA419B}"/>
              </a:ext>
            </a:extLst>
          </p:cNvPr>
          <p:cNvSpPr txBox="1"/>
          <p:nvPr/>
        </p:nvSpPr>
        <p:spPr>
          <a:xfrm>
            <a:off x="4352925" y="723900"/>
            <a:ext cx="36385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2800" dirty="0"/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424921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9E127B7-4C86-4DF6-A9A8-D5C5FBB31A47}"/>
              </a:ext>
            </a:extLst>
          </p:cNvPr>
          <p:cNvGrpSpPr/>
          <p:nvPr/>
        </p:nvGrpSpPr>
        <p:grpSpPr>
          <a:xfrm>
            <a:off x="1981200" y="1729085"/>
            <a:ext cx="2914433" cy="4162425"/>
            <a:chOff x="1581367" y="923924"/>
            <a:chExt cx="2704839" cy="530151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A49F11-3A2B-48AC-9BFE-8FA445A8039D}"/>
                </a:ext>
              </a:extLst>
            </p:cNvPr>
            <p:cNvGrpSpPr/>
            <p:nvPr/>
          </p:nvGrpSpPr>
          <p:grpSpPr>
            <a:xfrm>
              <a:off x="1581367" y="923925"/>
              <a:ext cx="599814" cy="5301511"/>
              <a:chOff x="1581367" y="923925"/>
              <a:chExt cx="599814" cy="530151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671DF87-D881-4466-B09C-1EFC9AE63EB8}"/>
                  </a:ext>
                </a:extLst>
              </p:cNvPr>
              <p:cNvSpPr/>
              <p:nvPr/>
            </p:nvSpPr>
            <p:spPr>
              <a:xfrm>
                <a:off x="1581367" y="923925"/>
                <a:ext cx="599814" cy="5301511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accent1">
                        <a:lumMod val="75000"/>
                      </a:schemeClr>
                    </a:solidFill>
                  </a:ln>
                  <a:noFill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65EAA83-E1D8-4892-8F74-EF0789D0517C}"/>
                  </a:ext>
                </a:extLst>
              </p:cNvPr>
              <p:cNvSpPr/>
              <p:nvPr/>
            </p:nvSpPr>
            <p:spPr>
              <a:xfrm>
                <a:off x="1766974" y="1247774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3C825C3-FD7D-470C-879C-DDEEBA4DC16D}"/>
                  </a:ext>
                </a:extLst>
              </p:cNvPr>
              <p:cNvSpPr/>
              <p:nvPr/>
            </p:nvSpPr>
            <p:spPr>
              <a:xfrm>
                <a:off x="1766974" y="2057399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5B5B933-B0EA-4821-A153-D6218730C8CD}"/>
                  </a:ext>
                </a:extLst>
              </p:cNvPr>
              <p:cNvSpPr/>
              <p:nvPr/>
            </p:nvSpPr>
            <p:spPr>
              <a:xfrm>
                <a:off x="1766974" y="3682261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863B984-C786-448B-871A-F0BD6E092491}"/>
                  </a:ext>
                </a:extLst>
              </p:cNvPr>
              <p:cNvSpPr/>
              <p:nvPr/>
            </p:nvSpPr>
            <p:spPr>
              <a:xfrm>
                <a:off x="1766974" y="2797975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8F28F91-5E3C-4406-B153-B5DC03B25FBC}"/>
                  </a:ext>
                </a:extLst>
              </p:cNvPr>
              <p:cNvSpPr/>
              <p:nvPr/>
            </p:nvSpPr>
            <p:spPr>
              <a:xfrm>
                <a:off x="1766974" y="5295901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C5ECAB5-5446-4AE9-9773-827A19515A90}"/>
                  </a:ext>
                </a:extLst>
              </p:cNvPr>
              <p:cNvSpPr/>
              <p:nvPr/>
            </p:nvSpPr>
            <p:spPr>
              <a:xfrm>
                <a:off x="1766974" y="4418063"/>
                <a:ext cx="228600" cy="314325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A0C6D73-6FFE-4B79-8F26-516943C0D0BB}"/>
                </a:ext>
              </a:extLst>
            </p:cNvPr>
            <p:cNvGrpSpPr/>
            <p:nvPr/>
          </p:nvGrpSpPr>
          <p:grpSpPr>
            <a:xfrm>
              <a:off x="3686392" y="923924"/>
              <a:ext cx="599814" cy="5301511"/>
              <a:chOff x="3686392" y="923924"/>
              <a:chExt cx="599814" cy="530151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7C761F-1392-442A-B6DF-ED17EE7B2E97}"/>
                  </a:ext>
                </a:extLst>
              </p:cNvPr>
              <p:cNvSpPr/>
              <p:nvPr/>
            </p:nvSpPr>
            <p:spPr>
              <a:xfrm>
                <a:off x="3686392" y="923924"/>
                <a:ext cx="599814" cy="530151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accent1">
                        <a:lumMod val="75000"/>
                      </a:schemeClr>
                    </a:solidFill>
                  </a:ln>
                  <a:noFill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86CE8C3-B681-4F13-A9AE-13AC460C25B9}"/>
                  </a:ext>
                </a:extLst>
              </p:cNvPr>
              <p:cNvSpPr/>
              <p:nvPr/>
            </p:nvSpPr>
            <p:spPr>
              <a:xfrm>
                <a:off x="3871999" y="1247773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69DC9DE-651D-47E7-B921-BBC13ED4F328}"/>
                  </a:ext>
                </a:extLst>
              </p:cNvPr>
              <p:cNvSpPr/>
              <p:nvPr/>
            </p:nvSpPr>
            <p:spPr>
              <a:xfrm>
                <a:off x="3871999" y="2057398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C99CD3A-1BB8-4E1E-AEF3-5E915D6C0C90}"/>
                  </a:ext>
                </a:extLst>
              </p:cNvPr>
              <p:cNvSpPr/>
              <p:nvPr/>
            </p:nvSpPr>
            <p:spPr>
              <a:xfrm>
                <a:off x="3871999" y="3682260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6D1470F-AC74-4DD0-8633-5224DB6A2DA5}"/>
                  </a:ext>
                </a:extLst>
              </p:cNvPr>
              <p:cNvSpPr/>
              <p:nvPr/>
            </p:nvSpPr>
            <p:spPr>
              <a:xfrm>
                <a:off x="3871999" y="2797974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FA2D7AC-39E0-40E6-BA40-AEF197784E7B}"/>
                  </a:ext>
                </a:extLst>
              </p:cNvPr>
              <p:cNvSpPr/>
              <p:nvPr/>
            </p:nvSpPr>
            <p:spPr>
              <a:xfrm>
                <a:off x="3871999" y="5295900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09C6B1C-F076-49A4-889F-1158727F6343}"/>
                  </a:ext>
                </a:extLst>
              </p:cNvPr>
              <p:cNvSpPr/>
              <p:nvPr/>
            </p:nvSpPr>
            <p:spPr>
              <a:xfrm>
                <a:off x="3871999" y="4418062"/>
                <a:ext cx="228600" cy="314325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1">
                        <a:lumMod val="75000"/>
                      </a:schemeClr>
                    </a:solidFill>
                  </a:ln>
                </a:endParaRP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F4CF05B-6B06-4E8B-9615-6110BF87CC2F}"/>
                </a:ext>
              </a:extLst>
            </p:cNvPr>
            <p:cNvCxnSpPr/>
            <p:nvPr/>
          </p:nvCxnSpPr>
          <p:spPr>
            <a:xfrm>
              <a:off x="2181181" y="1438275"/>
              <a:ext cx="1428794" cy="40671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AD05AB-811D-4C80-853C-07A1977CE777}"/>
                </a:ext>
              </a:extLst>
            </p:cNvPr>
            <p:cNvCxnSpPr>
              <a:cxnSpLocks/>
            </p:cNvCxnSpPr>
            <p:nvPr/>
          </p:nvCxnSpPr>
          <p:spPr>
            <a:xfrm>
              <a:off x="2181181" y="1438275"/>
              <a:ext cx="1505211" cy="31369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95D9991-0B2B-4F64-B3BA-CA74B190D2F6}"/>
                </a:ext>
              </a:extLst>
            </p:cNvPr>
            <p:cNvCxnSpPr>
              <a:cxnSpLocks/>
            </p:cNvCxnSpPr>
            <p:nvPr/>
          </p:nvCxnSpPr>
          <p:spPr>
            <a:xfrm>
              <a:off x="2181181" y="1438275"/>
              <a:ext cx="1505211" cy="23229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F96188-7A81-411D-9E0D-83CD274BEB25}"/>
                </a:ext>
              </a:extLst>
            </p:cNvPr>
            <p:cNvCxnSpPr>
              <a:cxnSpLocks/>
            </p:cNvCxnSpPr>
            <p:nvPr/>
          </p:nvCxnSpPr>
          <p:spPr>
            <a:xfrm>
              <a:off x="2181181" y="1438275"/>
              <a:ext cx="1505211" cy="15168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3168CE2-0918-40A1-BE89-81B8DDFD2C9E}"/>
                </a:ext>
              </a:extLst>
            </p:cNvPr>
            <p:cNvCxnSpPr>
              <a:cxnSpLocks/>
            </p:cNvCxnSpPr>
            <p:nvPr/>
          </p:nvCxnSpPr>
          <p:spPr>
            <a:xfrm>
              <a:off x="2219347" y="1453755"/>
              <a:ext cx="1483432" cy="7762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0CDB8FC-BF5D-4695-919D-B64BEEFE61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264" y="1421605"/>
              <a:ext cx="1521598" cy="48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A2B53A8-098E-4345-87B6-DD1060B097B6}"/>
              </a:ext>
            </a:extLst>
          </p:cNvPr>
          <p:cNvSpPr txBox="1"/>
          <p:nvPr/>
        </p:nvSpPr>
        <p:spPr>
          <a:xfrm>
            <a:off x="4495800" y="342900"/>
            <a:ext cx="291443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Fully Connected Layer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00E21B-74E3-4D51-8637-B0FA92C7C2AA}"/>
              </a:ext>
            </a:extLst>
          </p:cNvPr>
          <p:cNvSpPr/>
          <p:nvPr/>
        </p:nvSpPr>
        <p:spPr>
          <a:xfrm>
            <a:off x="7090504" y="2967335"/>
            <a:ext cx="4435935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</a:rPr>
              <a:t>Outputs an N dimensional vector where N is the number of classes that the program has to choose from</a:t>
            </a:r>
            <a:endParaRPr lang="en-US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6AD13C1E-3633-48CD-88D9-2810A59C33EE}"/>
              </a:ext>
            </a:extLst>
          </p:cNvPr>
          <p:cNvSpPr/>
          <p:nvPr/>
        </p:nvSpPr>
        <p:spPr>
          <a:xfrm>
            <a:off x="5095622" y="3086039"/>
            <a:ext cx="1581150" cy="8706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9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560</Words>
  <Application>Microsoft Office PowerPoint</Application>
  <PresentationFormat>Widescreen</PresentationFormat>
  <Paragraphs>174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medium-content-sans-serif-font</vt:lpstr>
      <vt:lpstr>medium-content-serif-font</vt:lpstr>
      <vt:lpstr>Wingdings</vt:lpstr>
      <vt:lpstr>Office Theme</vt:lpstr>
      <vt:lpstr>PowerPoint Presentation</vt:lpstr>
      <vt:lpstr>PowerPoint Presentation</vt:lpstr>
      <vt:lpstr> A  Look at some of the images that we will  be classifying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Judith</dc:creator>
  <cp:lastModifiedBy>Judith</cp:lastModifiedBy>
  <cp:revision>55</cp:revision>
  <dcterms:created xsi:type="dcterms:W3CDTF">2018-10-18T04:12:09Z</dcterms:created>
  <dcterms:modified xsi:type="dcterms:W3CDTF">2018-10-20T04:32:42Z</dcterms:modified>
</cp:coreProperties>
</file>